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7.jpg" ContentType="image/jpg"/>
  <Override PartName="/ppt/comments/modernComment_6DE_22A963A1.xml" ContentType="application/vnd.ms-powerpoint.comments+xml"/>
  <Override PartName="/ppt/media/image8.jpg" ContentType="image/jpg"/>
  <Override PartName="/ppt/notesSlides/notesSlide1.xml" ContentType="application/vnd.openxmlformats-officedocument.presentationml.notesSlide+xml"/>
  <Override PartName="/ppt/comments/modernComment_83E_3FD1353A.xml" ContentType="application/vnd.ms-powerpoint.comments+xml"/>
  <Override PartName="/ppt/comments/modernComment_1D9_1B3867B8.xml" ContentType="application/vnd.ms-powerpoint.comments+xml"/>
  <Override PartName="/ppt/media/image41.jpg" ContentType="image/jpg"/>
  <Override PartName="/ppt/media/image43.jpg" ContentType="image/jpg"/>
  <Override PartName="/ppt/media/image44.jpg" ContentType="image/jpg"/>
  <Override PartName="/ppt/notesSlides/notesSlide2.xml" ContentType="application/vnd.openxmlformats-officedocument.presentationml.notesSlide+xml"/>
  <Override PartName="/ppt/comments/modernComment_7C2_94B706C5.xml" ContentType="application/vnd.ms-powerpoint.comments+xml"/>
  <Override PartName="/ppt/media/image46.jpg" ContentType="image/jpg"/>
  <Override PartName="/ppt/comments/modernComment_7C6_9D90AB23.xml" ContentType="application/vnd.ms-powerpoint.comments+xml"/>
  <Override PartName="/ppt/media/image56.jpg" ContentType="image/jpg"/>
  <Override PartName="/ppt/comments/modernComment_1E4_2356B0C1.xml" ContentType="application/vnd.ms-powerpoint.comments+xml"/>
  <Override PartName="/ppt/comments/modernComment_866_D7EA580D.xml" ContentType="application/vnd.ms-powerpoint.comments+xml"/>
  <Override PartName="/ppt/notesSlides/notesSlide3.xml" ContentType="application/vnd.openxmlformats-officedocument.presentationml.notesSlide+xml"/>
  <Override PartName="/ppt/comments/modernComment_85B_124D5BC5.xml" ContentType="application/vnd.ms-powerpoint.comments+xml"/>
  <Override PartName="/ppt/comments/modernComment_661_92544C61.xml" ContentType="application/vnd.ms-powerpoint.comments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709" r:id="rId2"/>
    <p:sldMasterId id="2147483720" r:id="rId3"/>
    <p:sldMasterId id="2147483750" r:id="rId4"/>
  </p:sldMasterIdLst>
  <p:notesMasterIdLst>
    <p:notesMasterId r:id="rId97"/>
  </p:notesMasterIdLst>
  <p:sldIdLst>
    <p:sldId id="1795" r:id="rId5"/>
    <p:sldId id="304" r:id="rId6"/>
    <p:sldId id="1758" r:id="rId7"/>
    <p:sldId id="2071" r:id="rId8"/>
    <p:sldId id="2124" r:id="rId9"/>
    <p:sldId id="470" r:id="rId10"/>
    <p:sldId id="2110" r:id="rId11"/>
    <p:sldId id="1983" r:id="rId12"/>
    <p:sldId id="312" r:id="rId13"/>
    <p:sldId id="2111" r:id="rId14"/>
    <p:sldId id="2167" r:id="rId15"/>
    <p:sldId id="2118" r:id="rId16"/>
    <p:sldId id="2122" r:id="rId17"/>
    <p:sldId id="2125" r:id="rId18"/>
    <p:sldId id="2130" r:id="rId19"/>
    <p:sldId id="2131" r:id="rId20"/>
    <p:sldId id="2166" r:id="rId21"/>
    <p:sldId id="2168" r:id="rId22"/>
    <p:sldId id="2127" r:id="rId23"/>
    <p:sldId id="2128" r:id="rId24"/>
    <p:sldId id="2133" r:id="rId25"/>
    <p:sldId id="2116" r:id="rId26"/>
    <p:sldId id="2120" r:id="rId27"/>
    <p:sldId id="2121" r:id="rId28"/>
    <p:sldId id="2134" r:id="rId29"/>
    <p:sldId id="303" r:id="rId30"/>
    <p:sldId id="2135" r:id="rId31"/>
    <p:sldId id="2136" r:id="rId32"/>
    <p:sldId id="2126" r:id="rId33"/>
    <p:sldId id="2113" r:id="rId34"/>
    <p:sldId id="2115" r:id="rId35"/>
    <p:sldId id="2137" r:id="rId36"/>
    <p:sldId id="2112" r:id="rId37"/>
    <p:sldId id="2140" r:id="rId38"/>
    <p:sldId id="473" r:id="rId39"/>
    <p:sldId id="2141" r:id="rId40"/>
    <p:sldId id="2142" r:id="rId41"/>
    <p:sldId id="474" r:id="rId42"/>
    <p:sldId id="2143" r:id="rId43"/>
    <p:sldId id="476" r:id="rId44"/>
    <p:sldId id="1985" r:id="rId45"/>
    <p:sldId id="2117" r:id="rId46"/>
    <p:sldId id="1986" r:id="rId47"/>
    <p:sldId id="1988" r:id="rId48"/>
    <p:sldId id="2145" r:id="rId49"/>
    <p:sldId id="2146" r:id="rId50"/>
    <p:sldId id="2147" r:id="rId51"/>
    <p:sldId id="2148" r:id="rId52"/>
    <p:sldId id="1990" r:id="rId53"/>
    <p:sldId id="2149" r:id="rId54"/>
    <p:sldId id="1989" r:id="rId55"/>
    <p:sldId id="484" r:id="rId56"/>
    <p:sldId id="2150" r:id="rId57"/>
    <p:sldId id="2151" r:id="rId58"/>
    <p:sldId id="2139" r:id="rId59"/>
    <p:sldId id="2152" r:id="rId60"/>
    <p:sldId id="2169" r:id="rId61"/>
    <p:sldId id="1982" r:id="rId62"/>
    <p:sldId id="2155" r:id="rId63"/>
    <p:sldId id="2156" r:id="rId64"/>
    <p:sldId id="2157" r:id="rId65"/>
    <p:sldId id="2158" r:id="rId66"/>
    <p:sldId id="2159" r:id="rId67"/>
    <p:sldId id="1633" r:id="rId68"/>
    <p:sldId id="2160" r:id="rId69"/>
    <p:sldId id="1980" r:id="rId70"/>
    <p:sldId id="1981" r:id="rId71"/>
    <p:sldId id="2153" r:id="rId72"/>
    <p:sldId id="2072" r:id="rId73"/>
    <p:sldId id="2109" r:id="rId74"/>
    <p:sldId id="2022" r:id="rId75"/>
    <p:sldId id="2163" r:id="rId76"/>
    <p:sldId id="2021" r:id="rId77"/>
    <p:sldId id="2000" r:id="rId78"/>
    <p:sldId id="2026" r:id="rId79"/>
    <p:sldId id="1996" r:id="rId80"/>
    <p:sldId id="1997" r:id="rId81"/>
    <p:sldId id="1998" r:id="rId82"/>
    <p:sldId id="1999" r:id="rId83"/>
    <p:sldId id="2001" r:id="rId84"/>
    <p:sldId id="2002" r:id="rId85"/>
    <p:sldId id="2003" r:id="rId86"/>
    <p:sldId id="2027" r:id="rId87"/>
    <p:sldId id="2004" r:id="rId88"/>
    <p:sldId id="1987" r:id="rId89"/>
    <p:sldId id="2028" r:id="rId90"/>
    <p:sldId id="2165" r:id="rId91"/>
    <p:sldId id="1971" r:id="rId92"/>
    <p:sldId id="2016" r:id="rId93"/>
    <p:sldId id="2138" r:id="rId94"/>
    <p:sldId id="2154" r:id="rId95"/>
    <p:sldId id="2162" r:id="rId9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98"/>
    </p:embeddedFon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Corbel" panose="020B0503020204020204" pitchFamily="34" charset="0"/>
      <p:regular r:id="rId103"/>
      <p:bold r:id="rId104"/>
      <p:italic r:id="rId105"/>
      <p:boldItalic r:id="rId106"/>
    </p:embeddedFont>
    <p:embeddedFont>
      <p:font typeface="Lato" panose="020F0502020204030203" pitchFamily="34" charset="0"/>
      <p:regular r:id="rId107"/>
      <p:bold r:id="rId108"/>
      <p:italic r:id="rId109"/>
      <p:boldItalic r:id="rId110"/>
    </p:embeddedFont>
    <p:embeddedFont>
      <p:font typeface="Roboto" panose="02000000000000000000" pitchFamily="2" charset="0"/>
      <p:regular r:id="rId111"/>
      <p:bold r:id="rId112"/>
      <p:italic r:id="rId113"/>
      <p:boldItalic r:id="rId114"/>
    </p:embeddedFont>
    <p:embeddedFont>
      <p:font typeface="Source Sans Pro" panose="020B0503030403020204" pitchFamily="34" charset="0"/>
      <p:regular r:id="rId115"/>
      <p:bold r:id="rId116"/>
      <p:italic r:id="rId117"/>
      <p:boldItalic r:id="rId118"/>
    </p:embeddedFont>
    <p:embeddedFont>
      <p:font typeface="Source Serif Pro" panose="02040603050405020204" pitchFamily="18" charset="0"/>
      <p:regular r:id="rId119"/>
      <p:bold r:id="rId120"/>
      <p:italic r:id="rId121"/>
      <p:boldItalic r:id="rId122"/>
    </p:embeddedFont>
    <p:embeddedFont>
      <p:font typeface="Tahoma" panose="020B0604030504040204" pitchFamily="34" charset="0"/>
      <p:regular r:id="rId123"/>
      <p:bold r:id="rId1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00"/>
    <a:srgbClr val="37761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1362C-FA5B-3642-9A22-7F0E2E639628}" v="41" dt="2024-04-16T13:58:22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/>
    <p:restoredTop sz="94677"/>
  </p:normalViewPr>
  <p:slideViewPr>
    <p:cSldViewPr snapToGrid="0">
      <p:cViewPr varScale="1">
        <p:scale>
          <a:sx n="179" d="100"/>
          <a:sy n="179" d="100"/>
        </p:scale>
        <p:origin x="6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0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5.fntdata"/><Relationship Id="rId16" Type="http://schemas.openxmlformats.org/officeDocument/2006/relationships/slide" Target="slides/slide12.xml"/><Relationship Id="rId107" Type="http://schemas.openxmlformats.org/officeDocument/2006/relationships/font" Target="fonts/font10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5.fntdata"/><Relationship Id="rId123" Type="http://schemas.openxmlformats.org/officeDocument/2006/relationships/font" Target="fonts/font26.fntdata"/><Relationship Id="rId128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16.fntdata"/><Relationship Id="rId118" Type="http://schemas.openxmlformats.org/officeDocument/2006/relationships/font" Target="fonts/font21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124" Type="http://schemas.openxmlformats.org/officeDocument/2006/relationships/font" Target="fonts/font27.fntdata"/><Relationship Id="rId129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7.fntdata"/><Relationship Id="rId119" Type="http://schemas.openxmlformats.org/officeDocument/2006/relationships/font" Target="fonts/font22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microsoft.com/office/2018/10/relationships/authors" Target="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2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120" Type="http://schemas.openxmlformats.org/officeDocument/2006/relationships/font" Target="fonts/font23.fntdata"/><Relationship Id="rId125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3.fntdata"/><Relationship Id="rId115" Type="http://schemas.openxmlformats.org/officeDocument/2006/relationships/font" Target="fonts/font18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12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font" Target="fonts/font1.fntdata"/><Relationship Id="rId12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4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9.fntdata"/><Relationship Id="rId12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122" Type="http://schemas.openxmlformats.org/officeDocument/2006/relationships/font" Target="fonts/font2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comments/modernComment_1D9_1B3867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9A61C2-5328-4341-8BE0-4FB8531D318E}" authorId="{AC97BE05-7214-46BD-569F-A0959E827800}" created="2023-12-29T03:28:35.957">
    <pc:sldMkLst xmlns:pc="http://schemas.microsoft.com/office/powerpoint/2013/main/command">
      <pc:docMk/>
      <pc:sldMk cId="456681400" sldId="473"/>
    </pc:sldMkLst>
    <p188:txBody>
      <a:bodyPr/>
      <a:lstStyle/>
      <a:p>
        <a:r>
          <a:rPr lang="en-US"/>
          <a:t>Here define “PetaFLOPs-days” means </a:t>
        </a:r>
      </a:p>
    </p188:txBody>
  </p188:cm>
</p188:cmLst>
</file>

<file path=ppt/comments/modernComment_1E4_2356B0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31F8B1-AE4A-AA4A-8513-8D5EF58CBBF7}" authorId="{AC97BE05-7214-46BD-569F-A0959E827800}" created="2023-02-27T02:19:32.8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92883905" sldId="484"/>
      <ac:spMk id="25" creationId="{4238A324-8258-0777-3A29-D4D98DC25548}"/>
      <ac:txMk cp="321" len="14">
        <ac:context len="338" hash="1177088955"/>
      </ac:txMk>
    </ac:txMkLst>
    <p188:pos x="0" y="0"/>
    <p188:txBody>
      <a:bodyPr/>
      <a:lstStyle/>
      <a:p>
        <a:r>
          <a:rPr lang="en-US"/>
          <a:t>How to state it more clearly?</a:t>
        </a:r>
      </a:p>
    </p188:txBody>
  </p188:cm>
</p188:cmLst>
</file>

<file path=ppt/comments/modernComment_661_92544C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389DA9-2185-F44A-9D0C-36AE16D981B3}" authorId="{AC97BE05-7214-46BD-569F-A0959E827800}" status="resolved" created="2023-03-16T14:21:20.110" complete="100000">
    <pc:sldMkLst xmlns:pc="http://schemas.microsoft.com/office/powerpoint/2013/main/command">
      <pc:docMk/>
      <pc:sldMk cId="534599414" sldId="1633"/>
    </pc:sldMkLst>
    <p188:txBody>
      <a:bodyPr/>
      <a:lstStyle/>
      <a:p>
        <a:r>
          <a:rPr lang="en-US"/>
          <a:t>more details here from Ben Recht’s paper </a:t>
        </a:r>
      </a:p>
    </p188:txBody>
  </p188:cm>
</p188:cmLst>
</file>

<file path=ppt/comments/modernComment_6DE_22A963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91132E-E8A6-9447-AFC6-DC00D32A29BD}" authorId="{AC97BE05-7214-46BD-569F-A0959E827800}" status="resolved" created="2023-02-27T00:32:34.306">
    <pc:sldMkLst xmlns:pc="http://schemas.microsoft.com/office/powerpoint/2013/main/command">
      <pc:docMk/>
      <pc:sldMk cId="3755822236" sldId="1758"/>
    </pc:sldMkLst>
    <p188:txBody>
      <a:bodyPr/>
      <a:lstStyle/>
      <a:p>
        <a:r>
          <a:rPr lang="en-US"/>
          <a:t>include examples of bigbench. </a:t>
        </a:r>
      </a:p>
    </p188:txBody>
  </p188:cm>
</p188:cmLst>
</file>

<file path=ppt/comments/modernComment_7C2_94B706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B4DCA4-5915-F74D-A1E4-88B2C0412C8A}" authorId="{AC97BE05-7214-46BD-569F-A0959E827800}" created="2023-12-29T03:43:08.05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495022789" sldId="1986"/>
      <ac:spMk id="3" creationId="{10D943E1-355A-6454-0A9D-28C2CD46BCD7}"/>
      <ac:txMk cp="78" len="40">
        <ac:context len="211" hash="737540565"/>
      </ac:txMk>
    </ac:txMkLst>
    <p188:pos x="4445584" y="2048289"/>
    <p188:txBody>
      <a:bodyPr/>
      <a:lstStyle/>
      <a:p>
        <a:r>
          <a:rPr lang="en-US"/>
          <a:t>I thik some stuff are missing. </a:t>
        </a:r>
      </a:p>
    </p188:txBody>
  </p188:cm>
</p188:cmLst>
</file>

<file path=ppt/comments/modernComment_7C6_9D90AB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7F20F4-0A82-7644-9A5B-0B938A770630}" authorId="{AC97BE05-7214-46BD-569F-A0959E827800}" created="2023-12-29T04:22:29.09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43503907" sldId="1990"/>
      <ac:spMk id="3" creationId="{31AFC839-4662-BC86-A764-4CD69552B20A}"/>
      <ac:txMk cp="130" len="10">
        <ac:context len="240" hash="3019762192"/>
      </ac:txMk>
    </ac:txMkLst>
    <p188:pos x="4325159" y="1278122"/>
    <p188:txBody>
      <a:bodyPr/>
      <a:lstStyle/>
      <a:p>
        <a:r>
          <a:rPr lang="en-US"/>
          <a:t>and learning rate?</a:t>
        </a:r>
      </a:p>
    </p188:txBody>
  </p188:cm>
</p188:cmLst>
</file>

<file path=ppt/comments/modernComment_83E_3FD135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12269D-A4FD-424E-92E9-C10D3FF61CA0}" authorId="{AC97BE05-7214-46BD-569F-A0959E827800}" status="resolved" created="2023-02-27T00:32:34.306">
    <pc:sldMkLst xmlns:pc="http://schemas.microsoft.com/office/powerpoint/2013/main/command">
      <pc:docMk/>
      <pc:sldMk cId="3755822236" sldId="1758"/>
    </pc:sldMkLst>
    <p188:txBody>
      <a:bodyPr/>
      <a:lstStyle/>
      <a:p>
        <a:r>
          <a:rPr lang="en-US"/>
          <a:t>include examples of bigbench. </a:t>
        </a:r>
      </a:p>
    </p188:txBody>
  </p188:cm>
</p188:cmLst>
</file>

<file path=ppt/comments/modernComment_85B_124D5B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3BDACE-09A3-1F4E-99BD-5FB394617A9A}" authorId="{AC97BE05-7214-46BD-569F-A0959E827800}" created="2023-12-29T05:06:24.491">
    <pc:sldMkLst xmlns:pc="http://schemas.microsoft.com/office/powerpoint/2013/main/command">
      <pc:docMk/>
      <pc:sldMk cId="307059653" sldId="2139"/>
    </pc:sldMkLst>
    <p188:txBody>
      <a:bodyPr/>
      <a:lstStyle/>
      <a:p>
        <a:r>
          <a:rPr lang="en-US"/>
          <a:t>Add the relevant citations. </a:t>
        </a:r>
      </a:p>
    </p188:txBody>
  </p188:cm>
</p188:cmLst>
</file>

<file path=ppt/comments/modernComment_866_D7EA58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A8118D-0F0C-744D-8A00-2EE151A33B8A}" authorId="{AC97BE05-7214-46BD-569F-A0959E827800}" created="2023-02-27T02:19:32.8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92883905" sldId="484"/>
      <ac:spMk id="25" creationId="{4238A324-8258-0777-3A29-D4D98DC25548}"/>
      <ac:txMk cp="321" len="14">
        <ac:context len="338" hash="1177088955"/>
      </ac:txMk>
    </ac:txMkLst>
    <p188:pos x="0" y="0"/>
    <p188:txBody>
      <a:bodyPr/>
      <a:lstStyle/>
      <a:p>
        <a:r>
          <a:rPr lang="en-US"/>
          <a:t>How to state it more clearly?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3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59.4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bf7412a2f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bf7412a2f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8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75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7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1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85211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21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3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8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810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89616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ea typeface="Tahoma" panose="020B0604030504040204" pitchFamily="34" charset="0"/>
                <a:cs typeface="Calibri"/>
              </a:defRPr>
            </a:lvl1pPr>
          </a:lstStyle>
          <a:p>
            <a:pPr marL="86201">
              <a:lnSpc>
                <a:spcPts val="930"/>
              </a:lnSpc>
            </a:pPr>
            <a:fld id="{81D60167-4931-47E6-BA6A-407CBD079E47}" type="slidenum">
              <a:rPr lang="en-US" spc="-38" smtClean="0"/>
              <a:pPr marL="86201">
                <a:lnSpc>
                  <a:spcPts val="930"/>
                </a:lnSpc>
              </a:pPr>
              <a:t>‹#›</a:t>
            </a:fld>
            <a:endParaRPr lang="en-US" spc="-38" dirty="0"/>
          </a:p>
        </p:txBody>
      </p:sp>
    </p:spTree>
    <p:extLst>
      <p:ext uri="{BB962C8B-B14F-4D97-AF65-F5344CB8AC3E}">
        <p14:creationId xmlns:p14="http://schemas.microsoft.com/office/powerpoint/2010/main" val="618799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495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68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3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095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13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9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0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0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2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85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644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05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2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17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637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381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0640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398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96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5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7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683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217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3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901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188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30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83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370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198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9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521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877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94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71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67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159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0886940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15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064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257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8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338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42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284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278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9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3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87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63" r:id="rId15"/>
    <p:sldLayoutId id="2147483764" r:id="rId16"/>
    <p:sldLayoutId id="2147483765" r:id="rId17"/>
    <p:sldLayoutId id="214748376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4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44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58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lesswrong.com/posts/fnjKpBoWJXcSDwhZk/what-s-the-backward-forward-flop-ratio-for-neural-network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9.04650.pdf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hyperlink" Target="https://arxiv.org/pdf/2109.04650.pdf" TargetMode="External"/><Relationship Id="rId2" Type="http://schemas.openxmlformats.org/officeDocument/2006/relationships/hyperlink" Target="https://www.nvidia.com/content/dam/en-zz/Solutions/Data-Center/a100/pdf/nvidia-a100-datashee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9.04650.pdf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kipp.ly/transformer-inference-arithmetic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microsoft.com/office/2018/10/relationships/comments" Target="../comments/modernComment_6DE_22A963A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MrYxJ/calculate-flops.pytorch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YxJ/calculate-flops.pytorch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microsoft.com/office/2018/10/relationships/comments" Target="../comments/modernComment_1D9_1B3867B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microsoft.com/office/2018/10/relationships/comments" Target="../comments/modernComment_7C2_94B706C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microsoft.com/office/2018/10/relationships/comments" Target="../comments/modernComment_7C6_9D90AB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3.15556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E4_2356B0C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66_D7EA580D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5B_124D5BC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118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8/10/relationships/comments" Target="../comments/modernComment_661_92544C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12.11118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microsoft.com/office/2018/10/relationships/comments" Target="../comments/modernComment_83E_3FD1353A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60.png"/><Relationship Id="rId21" Type="http://schemas.openxmlformats.org/officeDocument/2006/relationships/image" Target="../media/image270.png"/><Relationship Id="rId34" Type="http://schemas.openxmlformats.org/officeDocument/2006/relationships/customXml" Target="../ink/ink17.xml"/><Relationship Id="rId7" Type="http://schemas.openxmlformats.org/officeDocument/2006/relationships/image" Target="../media/image20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10.png"/><Relationship Id="rId41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2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50.png"/><Relationship Id="rId40" Type="http://schemas.openxmlformats.org/officeDocument/2006/relationships/customXml" Target="../ink/ink20.xml"/><Relationship Id="rId5" Type="http://schemas.openxmlformats.org/officeDocument/2006/relationships/image" Target="../media/image190.png"/><Relationship Id="rId15" Type="http://schemas.openxmlformats.org/officeDocument/2006/relationships/image" Target="../media/image240.png"/><Relationship Id="rId23" Type="http://schemas.openxmlformats.org/officeDocument/2006/relationships/image" Target="../media/image28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60.png"/><Relationship Id="rId31" Type="http://schemas.openxmlformats.org/officeDocument/2006/relationships/image" Target="../media/image320.png"/><Relationship Id="rId4" Type="http://schemas.openxmlformats.org/officeDocument/2006/relationships/customXml" Target="../ink/ink2.xml"/><Relationship Id="rId9" Type="http://schemas.openxmlformats.org/officeDocument/2006/relationships/image" Target="../media/image2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00.png"/><Relationship Id="rId30" Type="http://schemas.openxmlformats.org/officeDocument/2006/relationships/customXml" Target="../ink/ink15.xml"/><Relationship Id="rId35" Type="http://schemas.openxmlformats.org/officeDocument/2006/relationships/image" Target="../media/image340.png"/><Relationship Id="rId8" Type="http://schemas.openxmlformats.org/officeDocument/2006/relationships/customXml" Target="../ink/ink4.xml"/><Relationship Id="rId3" Type="http://schemas.openxmlformats.org/officeDocument/2006/relationships/image" Target="../media/image180.png"/><Relationship Id="rId12" Type="http://schemas.openxmlformats.org/officeDocument/2006/relationships/customXml" Target="../ink/ink6.xml"/><Relationship Id="rId17" Type="http://schemas.openxmlformats.org/officeDocument/2006/relationships/image" Target="../media/image250.png"/><Relationship Id="rId25" Type="http://schemas.openxmlformats.org/officeDocument/2006/relationships/image" Target="../media/image290.png"/><Relationship Id="rId33" Type="http://schemas.openxmlformats.org/officeDocument/2006/relationships/image" Target="../media/image330.png"/><Relationship Id="rId38" Type="http://schemas.openxmlformats.org/officeDocument/2006/relationships/customXml" Target="../ink/ink19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95.png"/><Relationship Id="rId21" Type="http://schemas.openxmlformats.org/officeDocument/2006/relationships/image" Target="../media/image86.png"/><Relationship Id="rId34" Type="http://schemas.openxmlformats.org/officeDocument/2006/relationships/customXml" Target="../ink/ink37.xml"/><Relationship Id="rId7" Type="http://schemas.openxmlformats.org/officeDocument/2006/relationships/image" Target="../media/image79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90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81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94.png"/><Relationship Id="rId40" Type="http://schemas.openxmlformats.org/officeDocument/2006/relationships/customXml" Target="../ink/ink40.xml"/><Relationship Id="rId5" Type="http://schemas.openxmlformats.org/officeDocument/2006/relationships/image" Target="../media/image78.png"/><Relationship Id="rId15" Type="http://schemas.openxmlformats.org/officeDocument/2006/relationships/image" Target="../media/image83.png"/><Relationship Id="rId23" Type="http://schemas.openxmlformats.org/officeDocument/2006/relationships/image" Target="../media/image87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85.png"/><Relationship Id="rId31" Type="http://schemas.openxmlformats.org/officeDocument/2006/relationships/image" Target="../media/image91.png"/><Relationship Id="rId4" Type="http://schemas.openxmlformats.org/officeDocument/2006/relationships/customXml" Target="../ink/ink22.xml"/><Relationship Id="rId9" Type="http://schemas.openxmlformats.org/officeDocument/2006/relationships/image" Target="../media/image80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89.png"/><Relationship Id="rId30" Type="http://schemas.openxmlformats.org/officeDocument/2006/relationships/customXml" Target="../ink/ink35.xml"/><Relationship Id="rId35" Type="http://schemas.openxmlformats.org/officeDocument/2006/relationships/image" Target="../media/image93.png"/><Relationship Id="rId8" Type="http://schemas.openxmlformats.org/officeDocument/2006/relationships/customXml" Target="../ink/ink24.xml"/><Relationship Id="rId3" Type="http://schemas.openxmlformats.org/officeDocument/2006/relationships/image" Target="../media/image77.png"/><Relationship Id="rId12" Type="http://schemas.openxmlformats.org/officeDocument/2006/relationships/customXml" Target="../ink/ink26.xml"/><Relationship Id="rId17" Type="http://schemas.openxmlformats.org/officeDocument/2006/relationships/image" Target="../media/image84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38" Type="http://schemas.openxmlformats.org/officeDocument/2006/relationships/customXml" Target="../ink/ink3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39" Type="http://schemas.openxmlformats.org/officeDocument/2006/relationships/image" Target="../media/image360.png"/><Relationship Id="rId21" Type="http://schemas.openxmlformats.org/officeDocument/2006/relationships/image" Target="../media/image270.png"/><Relationship Id="rId34" Type="http://schemas.openxmlformats.org/officeDocument/2006/relationships/customXml" Target="../ink/ink57.xml"/><Relationship Id="rId7" Type="http://schemas.openxmlformats.org/officeDocument/2006/relationships/image" Target="../media/image200.png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29" Type="http://schemas.openxmlformats.org/officeDocument/2006/relationships/image" Target="../media/image310.png"/><Relationship Id="rId41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220.png"/><Relationship Id="rId24" Type="http://schemas.openxmlformats.org/officeDocument/2006/relationships/customXml" Target="../ink/ink52.xml"/><Relationship Id="rId32" Type="http://schemas.openxmlformats.org/officeDocument/2006/relationships/customXml" Target="../ink/ink56.xml"/><Relationship Id="rId37" Type="http://schemas.openxmlformats.org/officeDocument/2006/relationships/image" Target="../media/image350.png"/><Relationship Id="rId40" Type="http://schemas.openxmlformats.org/officeDocument/2006/relationships/customXml" Target="../ink/ink60.xml"/><Relationship Id="rId5" Type="http://schemas.openxmlformats.org/officeDocument/2006/relationships/image" Target="../media/image190.png"/><Relationship Id="rId15" Type="http://schemas.openxmlformats.org/officeDocument/2006/relationships/image" Target="../media/image240.png"/><Relationship Id="rId23" Type="http://schemas.openxmlformats.org/officeDocument/2006/relationships/image" Target="../media/image280.png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10" Type="http://schemas.openxmlformats.org/officeDocument/2006/relationships/customXml" Target="../ink/ink45.xml"/><Relationship Id="rId19" Type="http://schemas.openxmlformats.org/officeDocument/2006/relationships/image" Target="../media/image260.png"/><Relationship Id="rId31" Type="http://schemas.openxmlformats.org/officeDocument/2006/relationships/image" Target="../media/image320.png"/><Relationship Id="rId4" Type="http://schemas.openxmlformats.org/officeDocument/2006/relationships/customXml" Target="../ink/ink42.xml"/><Relationship Id="rId9" Type="http://schemas.openxmlformats.org/officeDocument/2006/relationships/image" Target="../media/image210.png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300.png"/><Relationship Id="rId30" Type="http://schemas.openxmlformats.org/officeDocument/2006/relationships/customXml" Target="../ink/ink55.xml"/><Relationship Id="rId35" Type="http://schemas.openxmlformats.org/officeDocument/2006/relationships/image" Target="../media/image340.png"/><Relationship Id="rId8" Type="http://schemas.openxmlformats.org/officeDocument/2006/relationships/customXml" Target="../ink/ink44.xml"/><Relationship Id="rId3" Type="http://schemas.openxmlformats.org/officeDocument/2006/relationships/image" Target="../media/image180.png"/><Relationship Id="rId12" Type="http://schemas.openxmlformats.org/officeDocument/2006/relationships/customXml" Target="../ink/ink46.xml"/><Relationship Id="rId17" Type="http://schemas.openxmlformats.org/officeDocument/2006/relationships/image" Target="../media/image250.png"/><Relationship Id="rId25" Type="http://schemas.openxmlformats.org/officeDocument/2006/relationships/image" Target="../media/image290.png"/><Relationship Id="rId33" Type="http://schemas.openxmlformats.org/officeDocument/2006/relationships/image" Target="../media/image330.png"/><Relationship Id="rId38" Type="http://schemas.openxmlformats.org/officeDocument/2006/relationships/customXml" Target="../ink/ink5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5.05198.pdf" TargetMode="External"/><Relationship Id="rId3" Type="http://schemas.openxmlformats.org/officeDocument/2006/relationships/hyperlink" Target="https://arxiv.org/pdf/2109.05472.pdf" TargetMode="External"/><Relationship Id="rId7" Type="http://schemas.openxmlformats.org/officeDocument/2006/relationships/hyperlink" Target="https://ai.google/static/documents/palm2techreport.pdf" TargetMode="External"/><Relationship Id="rId12" Type="http://schemas.openxmlformats.org/officeDocument/2006/relationships/hyperlink" Target="https://www.lesswrong.com/posts/fnjKpBoWJXcSDwhZk/what-s-the-backward-forward-flop-ratio-for-neural-networks" TargetMode="External"/><Relationship Id="rId2" Type="http://schemas.openxmlformats.org/officeDocument/2006/relationships/hyperlink" Target="https://www.cs.princeton.edu/courses/archive/fall22/cos597G/lectures/lec1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rm-math.fr/RepOrga/2551/Slides/Mensch.pdf" TargetMode="External"/><Relationship Id="rId11" Type="http://schemas.openxmlformats.org/officeDocument/2006/relationships/hyperlink" Target="https://arxiv.org/pdf/2309.08520.pdf" TargetMode="External"/><Relationship Id="rId5" Type="http://schemas.openxmlformats.org/officeDocument/2006/relationships/hyperlink" Target="https://arxiv.org/pdf/1712.00409.pdf" TargetMode="External"/><Relationship Id="rId10" Type="http://schemas.openxmlformats.org/officeDocument/2006/relationships/hyperlink" Target="https://members.loria.fr/CGardent/publis/thesis-lescao-2023.pdf" TargetMode="External"/><Relationship Id="rId4" Type="http://schemas.openxmlformats.org/officeDocument/2006/relationships/hyperlink" Target="https://www.deep-kondah.com/scaling-large-language-models/" TargetMode="External"/><Relationship Id="rId9" Type="http://schemas.openxmlformats.org/officeDocument/2006/relationships/hyperlink" Target="https://www.nextbigfuture.com/2023/05/more-ai-breakthroughs-and-reaching-agi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6.09479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48234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📈 Scaling </a:t>
            </a:r>
            <a:r>
              <a:rPr lang="en" dirty="0"/>
              <a:t>Language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1D137-F965-5EB9-7DAE-DB7603EB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Computation Cost </a:t>
            </a:r>
            <a:br>
              <a:rPr lang="en-US" sz="5400" dirty="0"/>
            </a:br>
            <a:r>
              <a:rPr lang="en-US" sz="5400" dirty="0"/>
              <a:t>of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D73E3-039E-6961-BB34-A6B82BBB80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A35D3F-4AD5-7237-6955-DC8B7AA7E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do you compute computational cost of </a:t>
            </a:r>
            <a:br>
              <a:rPr lang="en-US" sz="2000" dirty="0"/>
            </a:br>
            <a:r>
              <a:rPr lang="en-US" sz="2000" dirty="0"/>
              <a:t>a single-layer NN with one matrix multiplication?</a:t>
            </a:r>
          </a:p>
        </p:txBody>
      </p:sp>
    </p:spTree>
    <p:extLst>
      <p:ext uri="{BB962C8B-B14F-4D97-AF65-F5344CB8AC3E}">
        <p14:creationId xmlns:p14="http://schemas.microsoft.com/office/powerpoint/2010/main" val="142230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FCF5-E379-3100-B8C2-B5FC2CF9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E251B-8E1C-210E-4AE6-8ED8F1ECD9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202122"/>
                </a:solidFill>
                <a:effectLst/>
              </a:rPr>
              <a:t>Floating point operations per second (FLOPS, flops or flop/s) </a:t>
            </a:r>
            <a:endParaRPr lang="en-US" dirty="0">
              <a:solidFill>
                <a:srgbClr val="202122"/>
              </a:solidFill>
            </a:endParaRPr>
          </a:p>
          <a:p>
            <a:pPr lvl="1"/>
            <a:endParaRPr lang="en-US" dirty="0">
              <a:solidFill>
                <a:srgbClr val="202122"/>
              </a:solidFill>
              <a:effectLst/>
              <a:latin typeface="Tahoma" panose="020B060403050404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effectLst/>
              </a:rPr>
              <a:t>Each FLOP can represent an addition, subtraction, multiplication, or division of floating-point numbers, </a:t>
            </a:r>
          </a:p>
          <a:p>
            <a:endParaRPr lang="en-US" dirty="0">
              <a:solidFill>
                <a:srgbClr val="202122"/>
              </a:solidFill>
            </a:endParaRPr>
          </a:p>
          <a:p>
            <a:r>
              <a:rPr lang="en-US" dirty="0">
                <a:solidFill>
                  <a:srgbClr val="202122"/>
                </a:solidFill>
                <a:effectLst/>
              </a:rPr>
              <a:t>The total FLOP of a model </a:t>
            </a:r>
            <a:r>
              <a:rPr lang="en-US" dirty="0">
                <a:solidFill>
                  <a:srgbClr val="202122"/>
                </a:solidFill>
              </a:rPr>
              <a:t>(e.g., Transformer) </a:t>
            </a:r>
            <a:r>
              <a:rPr lang="en-US" dirty="0">
                <a:solidFill>
                  <a:srgbClr val="202122"/>
                </a:solidFill>
                <a:effectLst/>
              </a:rPr>
              <a:t>provides a basic approximation of computational costs associated with that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8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FCF5-E379-3100-B8C2-B5FC2CF9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FLOPS: 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FE251B-8E1C-210E-4AE6-8ED8F1ECD955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Matrix-vector multiplication are common in Self-Attention (e.g., QKV projection) 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dirty="0"/>
                  <a:t> (2 x matrix size) operations for multiplying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(2 because 1 for multiplication, 1 for addition)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FE251B-8E1C-210E-4AE6-8ED8F1ECD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DAFF1EC-8DE0-9EAD-034C-50980DF3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96780"/>
            <a:ext cx="7772400" cy="156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8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FCF5-E379-3100-B8C2-B5FC2CF9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FLOPS: 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FE251B-8E1C-210E-4AE6-8ED8F1ECD955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Matrix-vector multiplication are common in Self-Attention (e.g., QKV projection) 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dirty="0"/>
                  <a:t> (2 x matrix size) operations for multiplying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(2 because 1 for multiplication, 1 for addition)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For multiplying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 one needs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𝑚𝑛𝑝</m:t>
                    </m:r>
                  </m:oMath>
                </a14:m>
                <a:r>
                  <a:rPr lang="en-US" dirty="0"/>
                  <a:t> operations. </a:t>
                </a:r>
              </a:p>
              <a:p>
                <a:pPr lvl="1"/>
                <a:r>
                  <a:rPr lang="en-US" dirty="0"/>
                  <a:t>Again, 2 because of 1 for multiplication, 1 for addition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Now this is just forward propagation in Backprop. What about the </a:t>
                </a:r>
                <a:r>
                  <a:rPr lang="en-US" b="1" dirty="0"/>
                  <a:t>backward </a:t>
                </a:r>
                <a:r>
                  <a:rPr lang="en-US" dirty="0"/>
                  <a:t>step?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FE251B-8E1C-210E-4AE6-8ED8F1ECD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57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FCF5-E379-3100-B8C2-B5FC2CF9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FLOPS: Matrix Multiplication: Backward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E251B-8E1C-210E-4AE6-8ED8F1ECD9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Backward pass needs to calculate the derivative of loss with respect to each hidden state and for each parameter</a:t>
            </a:r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C7D7E3C4-C675-9A0C-C69C-24C7B36D1057}"/>
              </a:ext>
            </a:extLst>
          </p:cNvPr>
          <p:cNvGrpSpPr/>
          <p:nvPr/>
        </p:nvGrpSpPr>
        <p:grpSpPr>
          <a:xfrm>
            <a:off x="6240347" y="2448622"/>
            <a:ext cx="1120080" cy="1064529"/>
            <a:chOff x="2976199" y="494749"/>
            <a:chExt cx="3495040" cy="349504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7D47577F-0B42-488D-D7A1-BEBE0B09609E}"/>
                </a:ext>
              </a:extLst>
            </p:cNvPr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1747349" y="3494699"/>
                  </a:move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close/>
                </a:path>
              </a:pathLst>
            </a:custGeom>
            <a:solidFill>
              <a:srgbClr val="F3F3F3"/>
            </a:solidFill>
            <a:ln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20F39CD7-0FCC-891A-4194-91916FF46BEB}"/>
                </a:ext>
              </a:extLst>
            </p:cNvPr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0" y="1747349"/>
                  </a:move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22058D-9B6C-A312-12A7-A5301EAC9AA4}"/>
              </a:ext>
            </a:extLst>
          </p:cNvPr>
          <p:cNvCxnSpPr>
            <a:cxnSpLocks/>
          </p:cNvCxnSpPr>
          <p:nvPr/>
        </p:nvCxnSpPr>
        <p:spPr>
          <a:xfrm>
            <a:off x="4871592" y="2310354"/>
            <a:ext cx="1420473" cy="323923"/>
          </a:xfrm>
          <a:prstGeom prst="straightConnector1">
            <a:avLst/>
          </a:prstGeom>
          <a:ln w="19050">
            <a:solidFill>
              <a:srgbClr val="37761C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74D57A-4277-8631-1E77-DF00E8C229C6}"/>
                  </a:ext>
                </a:extLst>
              </p:cNvPr>
              <p:cNvSpPr txBox="1"/>
              <p:nvPr/>
            </p:nvSpPr>
            <p:spPr>
              <a:xfrm rot="761053">
                <a:off x="5479713" y="2161408"/>
                <a:ext cx="255754" cy="276999"/>
              </a:xfrm>
              <a:prstGeom prst="rect">
                <a:avLst/>
              </a:prstGeom>
              <a:noFill/>
              <a:ln w="12700">
                <a:solidFill>
                  <a:srgbClr val="37761C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74D57A-4277-8631-1E77-DF00E8C22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61053">
                <a:off x="5479713" y="2161408"/>
                <a:ext cx="255754" cy="276999"/>
              </a:xfrm>
              <a:prstGeom prst="rect">
                <a:avLst/>
              </a:prstGeom>
              <a:blipFill>
                <a:blip r:embed="rId2"/>
                <a:stretch>
                  <a:fillRect l="-7407" r="-3704" b="-7143"/>
                </a:stretch>
              </a:blipFill>
              <a:ln w="12700">
                <a:solidFill>
                  <a:srgbClr val="37761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F7482-6DF8-53FA-947B-A39F8321A9C6}"/>
                  </a:ext>
                </a:extLst>
              </p:cNvPr>
              <p:cNvSpPr txBox="1"/>
              <p:nvPr/>
            </p:nvSpPr>
            <p:spPr>
              <a:xfrm>
                <a:off x="6498429" y="2798417"/>
                <a:ext cx="58558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F7482-6DF8-53FA-947B-A39F8321A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429" y="2798417"/>
                <a:ext cx="58558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2A98E0-104C-9174-8CB8-7D2A80F42919}"/>
              </a:ext>
            </a:extLst>
          </p:cNvPr>
          <p:cNvCxnSpPr>
            <a:cxnSpLocks/>
          </p:cNvCxnSpPr>
          <p:nvPr/>
        </p:nvCxnSpPr>
        <p:spPr>
          <a:xfrm flipV="1">
            <a:off x="4802201" y="3365483"/>
            <a:ext cx="1489864" cy="293934"/>
          </a:xfrm>
          <a:prstGeom prst="straightConnector1">
            <a:avLst/>
          </a:prstGeom>
          <a:ln w="19050">
            <a:solidFill>
              <a:srgbClr val="37761C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3EB252-577A-456A-A2E0-3EE841EA2F25}"/>
                  </a:ext>
                </a:extLst>
              </p:cNvPr>
              <p:cNvSpPr txBox="1"/>
              <p:nvPr/>
            </p:nvSpPr>
            <p:spPr>
              <a:xfrm rot="20972441">
                <a:off x="5349892" y="3201346"/>
                <a:ext cx="275887" cy="276999"/>
              </a:xfrm>
              <a:prstGeom prst="rect">
                <a:avLst/>
              </a:prstGeom>
              <a:noFill/>
              <a:ln w="12700">
                <a:solidFill>
                  <a:srgbClr val="37761C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3EB252-577A-456A-A2E0-3EE841EA2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72441">
                <a:off x="5349892" y="3201346"/>
                <a:ext cx="275887" cy="276999"/>
              </a:xfrm>
              <a:prstGeom prst="rect">
                <a:avLst/>
              </a:prstGeom>
              <a:blipFill>
                <a:blip r:embed="rId4"/>
                <a:stretch>
                  <a:fillRect l="-3571" r="-17857" b="-7143"/>
                </a:stretch>
              </a:blipFill>
              <a:ln w="12700">
                <a:solidFill>
                  <a:srgbClr val="37761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1402F3-7E47-F537-E0D8-4123EAD0ABE5}"/>
              </a:ext>
            </a:extLst>
          </p:cNvPr>
          <p:cNvCxnSpPr>
            <a:cxnSpLocks/>
          </p:cNvCxnSpPr>
          <p:nvPr/>
        </p:nvCxnSpPr>
        <p:spPr>
          <a:xfrm>
            <a:off x="7366003" y="2966821"/>
            <a:ext cx="978718" cy="0"/>
          </a:xfrm>
          <a:prstGeom prst="straightConnector1">
            <a:avLst/>
          </a:prstGeom>
          <a:ln w="19050">
            <a:solidFill>
              <a:srgbClr val="37761C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8F8D57-7C25-4D23-6345-B02E85230944}"/>
                  </a:ext>
                </a:extLst>
              </p:cNvPr>
              <p:cNvSpPr txBox="1"/>
              <p:nvPr/>
            </p:nvSpPr>
            <p:spPr>
              <a:xfrm>
                <a:off x="7708438" y="2650648"/>
                <a:ext cx="254004" cy="276999"/>
              </a:xfrm>
              <a:prstGeom prst="rect">
                <a:avLst/>
              </a:prstGeom>
              <a:noFill/>
              <a:ln w="12700">
                <a:solidFill>
                  <a:srgbClr val="37761C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8F8D57-7C25-4D23-6345-B02E85230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438" y="2650648"/>
                <a:ext cx="254004" cy="276999"/>
              </a:xfrm>
              <a:prstGeom prst="rect">
                <a:avLst/>
              </a:prstGeom>
              <a:blipFill>
                <a:blip r:embed="rId5"/>
                <a:stretch>
                  <a:fillRect l="-4545" r="-4545" b="-8696"/>
                </a:stretch>
              </a:blipFill>
              <a:ln w="12700">
                <a:solidFill>
                  <a:srgbClr val="37761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7740E0-87ED-622D-FBC9-4622DBB6F543}"/>
                  </a:ext>
                </a:extLst>
              </p:cNvPr>
              <p:cNvSpPr txBox="1"/>
              <p:nvPr/>
            </p:nvSpPr>
            <p:spPr>
              <a:xfrm>
                <a:off x="7614976" y="3116921"/>
                <a:ext cx="450963" cy="501997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7740E0-87ED-622D-FBC9-4622DBB6F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976" y="3116921"/>
                <a:ext cx="450963" cy="501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185E53-33B9-C5DB-1288-EFBCA5EF29E4}"/>
              </a:ext>
            </a:extLst>
          </p:cNvPr>
          <p:cNvCxnSpPr>
            <a:cxnSpLocks/>
          </p:cNvCxnSpPr>
          <p:nvPr/>
        </p:nvCxnSpPr>
        <p:spPr>
          <a:xfrm flipH="1">
            <a:off x="7349275" y="3056638"/>
            <a:ext cx="97871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2D7DA2F-79AD-3857-95F4-EEBF3EF54E37}"/>
              </a:ext>
            </a:extLst>
          </p:cNvPr>
          <p:cNvSpPr txBox="1"/>
          <p:nvPr/>
        </p:nvSpPr>
        <p:spPr>
          <a:xfrm>
            <a:off x="7909431" y="3129928"/>
            <a:ext cx="1120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Upstream</a:t>
            </a:r>
            <a:b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spc="-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</a:t>
            </a:r>
            <a:endParaRPr lang="en-US" sz="1400" dirty="0">
              <a:solidFill>
                <a:srgbClr val="C00000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E780FF-5695-1D68-9DDA-95DAED607D3F}"/>
                  </a:ext>
                </a:extLst>
              </p:cNvPr>
              <p:cNvSpPr txBox="1"/>
              <p:nvPr/>
            </p:nvSpPr>
            <p:spPr>
              <a:xfrm rot="20900192">
                <a:off x="5123567" y="3683626"/>
                <a:ext cx="314772" cy="501997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E780FF-5695-1D68-9DDA-95DAED60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00192">
                <a:off x="5123567" y="3683626"/>
                <a:ext cx="314772" cy="501997"/>
              </a:xfrm>
              <a:prstGeom prst="rect">
                <a:avLst/>
              </a:prstGeom>
              <a:blipFill>
                <a:blip r:embed="rId7"/>
                <a:stretch>
                  <a:fillRect r="-5714" b="-2174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C1551F-FB14-9425-7C9F-8632D9073B8A}"/>
                  </a:ext>
                </a:extLst>
              </p:cNvPr>
              <p:cNvSpPr txBox="1"/>
              <p:nvPr/>
            </p:nvSpPr>
            <p:spPr>
              <a:xfrm rot="20900192">
                <a:off x="5326565" y="3563236"/>
                <a:ext cx="990204" cy="5019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C1551F-FB14-9425-7C9F-8632D907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00192">
                <a:off x="5326565" y="3563236"/>
                <a:ext cx="990204" cy="501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37D905-E4FA-294F-DF63-C73550289AAF}"/>
                  </a:ext>
                </a:extLst>
              </p:cNvPr>
              <p:cNvSpPr txBox="1"/>
              <p:nvPr/>
            </p:nvSpPr>
            <p:spPr>
              <a:xfrm rot="748013">
                <a:off x="4991903" y="2493995"/>
                <a:ext cx="328563" cy="501997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37D905-E4FA-294F-DF63-C73550289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48013">
                <a:off x="4991903" y="2493995"/>
                <a:ext cx="328563" cy="501997"/>
              </a:xfrm>
              <a:prstGeom prst="rect">
                <a:avLst/>
              </a:prstGeom>
              <a:blipFill>
                <a:blip r:embed="rId9"/>
                <a:stretch>
                  <a:fillRect l="-8333"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5810A6-2D85-EE06-0546-1061F2ABFC16}"/>
                  </a:ext>
                </a:extLst>
              </p:cNvPr>
              <p:cNvSpPr txBox="1"/>
              <p:nvPr/>
            </p:nvSpPr>
            <p:spPr>
              <a:xfrm rot="748013">
                <a:off x="5201621" y="2603362"/>
                <a:ext cx="990204" cy="5019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5810A6-2D85-EE06-0546-1061F2ABF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48013">
                <a:off x="5201621" y="2603362"/>
                <a:ext cx="990204" cy="501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62150A-F930-C5E2-62F8-510EDC20D99E}"/>
              </a:ext>
            </a:extLst>
          </p:cNvPr>
          <p:cNvCxnSpPr>
            <a:cxnSpLocks/>
          </p:cNvCxnSpPr>
          <p:nvPr/>
        </p:nvCxnSpPr>
        <p:spPr>
          <a:xfrm flipH="1">
            <a:off x="4821458" y="3443784"/>
            <a:ext cx="1493205" cy="293934"/>
          </a:xfrm>
          <a:prstGeom prst="straightConnector1">
            <a:avLst/>
          </a:prstGeom>
          <a:ln w="1905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CBDC827-1DF8-D706-5813-E222C5B8C40F}"/>
              </a:ext>
            </a:extLst>
          </p:cNvPr>
          <p:cNvCxnSpPr>
            <a:cxnSpLocks/>
          </p:cNvCxnSpPr>
          <p:nvPr/>
        </p:nvCxnSpPr>
        <p:spPr>
          <a:xfrm flipH="1" flipV="1">
            <a:off x="4815550" y="2366985"/>
            <a:ext cx="1412548" cy="322411"/>
          </a:xfrm>
          <a:prstGeom prst="straightConnector1">
            <a:avLst/>
          </a:prstGeom>
          <a:ln w="1905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ular Callout 60">
                <a:extLst>
                  <a:ext uri="{FF2B5EF4-FFF2-40B4-BE49-F238E27FC236}">
                    <a16:creationId xmlns:a16="http://schemas.microsoft.com/office/drawing/2014/main" id="{E794FDEB-8B34-ECD3-6DD3-41863FDB7D96}"/>
                  </a:ext>
                </a:extLst>
              </p:cNvPr>
              <p:cNvSpPr/>
              <p:nvPr/>
            </p:nvSpPr>
            <p:spPr>
              <a:xfrm>
                <a:off x="660400" y="3095584"/>
                <a:ext cx="3596735" cy="555268"/>
              </a:xfrm>
              <a:prstGeom prst="wedgeRoundRectCallout">
                <a:avLst>
                  <a:gd name="adj1" fmla="val 60130"/>
                  <a:gd name="adj2" fmla="val 21292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One matrix multiplication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61" name="Rounded Rectangular Callout 60">
                <a:extLst>
                  <a:ext uri="{FF2B5EF4-FFF2-40B4-BE49-F238E27FC236}">
                    <a16:creationId xmlns:a16="http://schemas.microsoft.com/office/drawing/2014/main" id="{E794FDEB-8B34-ECD3-6DD3-41863FDB7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3095584"/>
                <a:ext cx="3596735" cy="555268"/>
              </a:xfrm>
              <a:prstGeom prst="wedgeRoundRectCallout">
                <a:avLst>
                  <a:gd name="adj1" fmla="val 60130"/>
                  <a:gd name="adj2" fmla="val 21292"/>
                  <a:gd name="adj3" fmla="val 16667"/>
                </a:avLst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ular Callout 61">
                <a:extLst>
                  <a:ext uri="{FF2B5EF4-FFF2-40B4-BE49-F238E27FC236}">
                    <a16:creationId xmlns:a16="http://schemas.microsoft.com/office/drawing/2014/main" id="{D2B1B260-55BB-ACE6-6A41-C7E958B8EDEA}"/>
                  </a:ext>
                </a:extLst>
              </p:cNvPr>
              <p:cNvSpPr/>
              <p:nvPr/>
            </p:nvSpPr>
            <p:spPr>
              <a:xfrm>
                <a:off x="689913" y="2043231"/>
                <a:ext cx="3596735" cy="836407"/>
              </a:xfrm>
              <a:prstGeom prst="wedgeRoundRectCallout">
                <a:avLst>
                  <a:gd name="adj1" fmla="val 60130"/>
                  <a:gd name="adj2" fmla="val 21292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We also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to continue to pass gradient to the previous layers.  </a:t>
                </a:r>
                <a:endParaRPr lang="en-US" sz="1800" dirty="0"/>
              </a:p>
            </p:txBody>
          </p:sp>
        </mc:Choice>
        <mc:Fallback xmlns="">
          <p:sp>
            <p:nvSpPr>
              <p:cNvPr id="62" name="Rounded Rectangular Callout 61">
                <a:extLst>
                  <a:ext uri="{FF2B5EF4-FFF2-40B4-BE49-F238E27FC236}">
                    <a16:creationId xmlns:a16="http://schemas.microsoft.com/office/drawing/2014/main" id="{D2B1B260-55BB-ACE6-6A41-C7E958B8E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13" y="2043231"/>
                <a:ext cx="3596735" cy="836407"/>
              </a:xfrm>
              <a:prstGeom prst="wedgeRoundRectCallout">
                <a:avLst>
                  <a:gd name="adj1" fmla="val 60130"/>
                  <a:gd name="adj2" fmla="val 21292"/>
                  <a:gd name="adj3" fmla="val 16667"/>
                </a:avLst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D67489C1-EE4E-AAB8-ED27-4462C5B77D89}"/>
              </a:ext>
            </a:extLst>
          </p:cNvPr>
          <p:cNvSpPr txBox="1"/>
          <p:nvPr/>
        </p:nvSpPr>
        <p:spPr>
          <a:xfrm>
            <a:off x="640970" y="3865476"/>
            <a:ext cx="3990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FLOPs for backward pass is roughly twice of forward pass. </a:t>
            </a:r>
          </a:p>
        </p:txBody>
      </p:sp>
    </p:spTree>
    <p:extLst>
      <p:ext uri="{BB962C8B-B14F-4D97-AF65-F5344CB8AC3E}">
        <p14:creationId xmlns:p14="http://schemas.microsoft.com/office/powerpoint/2010/main" val="137467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FCF5-E379-3100-B8C2-B5FC2CF9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FLOPS: Matrix Multiplication: Backward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E251B-8E1C-210E-4AE6-8ED8F1ECD9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FLOPs for backward pass is </a:t>
            </a:r>
            <a:r>
              <a:rPr lang="en-US" b="1" dirty="0"/>
              <a:t>roughly twice </a:t>
            </a:r>
            <a:r>
              <a:rPr lang="en-US" dirty="0"/>
              <a:t>of forward pass. </a:t>
            </a:r>
          </a:p>
          <a:p>
            <a:r>
              <a:rPr lang="en-US" dirty="0"/>
              <a:t>Note that, this ratio depends on various parameters (architecture, batch size, et).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ED807-31A5-B63D-7077-109C7AB970B4}"/>
              </a:ext>
            </a:extLst>
          </p:cNvPr>
          <p:cNvSpPr txBox="1"/>
          <p:nvPr/>
        </p:nvSpPr>
        <p:spPr>
          <a:xfrm>
            <a:off x="1523997" y="4331584"/>
            <a:ext cx="68151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backward-forward FLOP ratio for Neural Networks?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LessWrong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2021 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https://www.lesswrong.com/posts/fnjKpBoWJXcSDwhZk/what-s-the-backward-forward-flop-ratio-for-neural-networks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AC2C8B-103F-C8B1-B76D-87381BC3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16" y="2330474"/>
            <a:ext cx="6670367" cy="20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9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FCF5-E379-3100-B8C2-B5FC2CF9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FLOPS: Matrix Multiplication: Altogether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E251B-8E1C-210E-4AE6-8ED8F1ECD9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Multiplying an input by a weight matrix requires 2x matrix size FLOPS.</a:t>
            </a:r>
          </a:p>
          <a:p>
            <a:r>
              <a:rPr lang="en-US" dirty="0"/>
              <a:t>FLOPs for backward pass is </a:t>
            </a:r>
            <a:r>
              <a:rPr lang="en-US" b="1" dirty="0"/>
              <a:t>roughly twice </a:t>
            </a:r>
            <a:r>
              <a:rPr lang="en-US" dirty="0"/>
              <a:t>of forward pass. 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F5F4E6C-E2A7-E2C7-E82F-6F63D32A6AE8}"/>
              </a:ext>
            </a:extLst>
          </p:cNvPr>
          <p:cNvSpPr/>
          <p:nvPr/>
        </p:nvSpPr>
        <p:spPr>
          <a:xfrm>
            <a:off x="1140083" y="2190797"/>
            <a:ext cx="6639811" cy="1327377"/>
          </a:xfrm>
          <a:prstGeom prst="wedgeRoundRectCallout">
            <a:avLst>
              <a:gd name="adj1" fmla="val 34707"/>
              <a:gd name="adj2" fmla="val 509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Training FLOPs for multiplying by a matrix W = </a:t>
            </a:r>
          </a:p>
          <a:p>
            <a:pPr lvl="1" algn="ctr"/>
            <a:r>
              <a:rPr lang="en-US" sz="2400" dirty="0">
                <a:solidFill>
                  <a:schemeClr val="tx1"/>
                </a:solidFill>
              </a:rPr>
              <a:t>6 x (batch size) x (size of W)</a:t>
            </a:r>
          </a:p>
        </p:txBody>
      </p:sp>
    </p:spTree>
    <p:extLst>
      <p:ext uri="{BB962C8B-B14F-4D97-AF65-F5344CB8AC3E}">
        <p14:creationId xmlns:p14="http://schemas.microsoft.com/office/powerpoint/2010/main" val="243691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A35D3F-4AD5-7237-6955-DC8B7AA7E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Computing the computational cost of Transformer </a:t>
            </a:r>
          </a:p>
        </p:txBody>
      </p:sp>
    </p:spTree>
    <p:extLst>
      <p:ext uri="{BB962C8B-B14F-4D97-AF65-F5344CB8AC3E}">
        <p14:creationId xmlns:p14="http://schemas.microsoft.com/office/powerpoint/2010/main" val="1738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04E0-1AA1-745C-32B0-541BBE85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FLOPs: The Quick Estimate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3D6A-52E8-1DF0-45CA-893B994E86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Weight FLOPs Assumption </a:t>
            </a:r>
          </a:p>
          <a:p>
            <a:pPr lvl="1"/>
            <a:r>
              <a:rPr lang="en-US" dirty="0"/>
              <a:t>The FLOPs that matter the most are weight FLOPs, that is ones performed when intermediate states are multiplied by weight matrices.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weight FLOPs are the majority of Transformer FLOPs </a:t>
            </a:r>
          </a:p>
          <a:p>
            <a:pPr lvl="1"/>
            <a:r>
              <a:rPr lang="en-US" dirty="0"/>
              <a:t>We can ignore FLOPs for </a:t>
            </a:r>
          </a:p>
          <a:p>
            <a:pPr lvl="2"/>
            <a:r>
              <a:rPr lang="en-US" dirty="0"/>
              <a:t>Bias vector addition </a:t>
            </a:r>
          </a:p>
          <a:p>
            <a:pPr lvl="2"/>
            <a:r>
              <a:rPr lang="en-US" dirty="0"/>
              <a:t>layer normalization </a:t>
            </a:r>
          </a:p>
          <a:p>
            <a:pPr lvl="2"/>
            <a:r>
              <a:rPr lang="en-US" dirty="0"/>
              <a:t>residual connections </a:t>
            </a:r>
          </a:p>
          <a:p>
            <a:pPr lvl="2"/>
            <a:r>
              <a:rPr lang="en-US" dirty="0"/>
              <a:t>non-linearities </a:t>
            </a:r>
          </a:p>
          <a:p>
            <a:pPr lvl="2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20EEC-8E9D-25B1-9934-161E85E34761}"/>
              </a:ext>
            </a:extLst>
          </p:cNvPr>
          <p:cNvSpPr txBox="1"/>
          <p:nvPr/>
        </p:nvSpPr>
        <p:spPr>
          <a:xfrm>
            <a:off x="1315156" y="4873557"/>
            <a:ext cx="6699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FLOPs Calculus of Language Model Training,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Dzmitry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Bahdanau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402728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0172"/>
            <a:ext cx="80854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Scaling</a:t>
            </a:r>
            <a:r>
              <a:rPr lang="en-US" spc="-45" dirty="0"/>
              <a:t> model size </a:t>
            </a:r>
            <a:endParaRPr spc="-45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113558-6AF3-F013-5457-A59CCC851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spc="-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LM</a:t>
            </a:r>
            <a:r>
              <a:rPr lang="en-US" sz="1600" spc="-3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are</a:t>
            </a:r>
            <a:r>
              <a:rPr lang="en-US" sz="1600" spc="-3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getting </a:t>
            </a:r>
            <a:r>
              <a:rPr lang="en-US" sz="1600" spc="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larger</a:t>
            </a:r>
            <a:r>
              <a:rPr lang="en-US" sz="1600" spc="-5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and</a:t>
            </a:r>
            <a:r>
              <a:rPr lang="en-US" sz="1600" spc="-6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more </a:t>
            </a:r>
            <a:r>
              <a:rPr lang="en-US" sz="1600" spc="-459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expensive</a:t>
            </a:r>
            <a:endParaRPr lang="en-US" sz="1600" dirty="0">
              <a:latin typeface="Corbel" panose="020B0503020204020204" pitchFamily="34" charset="0"/>
              <a:cs typeface="Microsoft Sans Serif"/>
            </a:endParaRP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426532" y="4433292"/>
            <a:ext cx="2756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Photo</a:t>
            </a:r>
            <a:r>
              <a:rPr sz="900" spc="-10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credit:</a:t>
            </a:r>
            <a:r>
              <a:rPr sz="900" spc="-10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2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Microsoft</a:t>
            </a:r>
            <a:r>
              <a:rPr sz="900" spc="-10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Research</a:t>
            </a:r>
            <a:r>
              <a:rPr sz="900" spc="-10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-1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Blog,</a:t>
            </a:r>
            <a:r>
              <a:rPr sz="900" spc="-10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Alvi</a:t>
            </a:r>
            <a:r>
              <a:rPr sz="900" spc="-10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et.</a:t>
            </a:r>
            <a:r>
              <a:rPr sz="900" spc="-10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-4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al.,</a:t>
            </a:r>
            <a:r>
              <a:rPr sz="900" spc="-10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2021</a:t>
            </a:r>
            <a:endParaRPr sz="900" dirty="0">
              <a:latin typeface="Corbel" panose="020B0503020204020204" pitchFamily="34" charset="0"/>
              <a:ea typeface="Tahoma" panose="020B0604030504040204" pitchFamily="34" charset="0"/>
              <a:cs typeface="Tahoma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610C0405-0199-7A23-F62B-359DA8A527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2534" y="1198021"/>
            <a:ext cx="4475282" cy="307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76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04E0-1AA1-745C-32B0-541BBE85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FLOPs: The Quick Estimate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3D6A-52E8-1DF0-45CA-893B994E86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Let N be number of parameters (the sum of size of all matrices)</a:t>
            </a:r>
          </a:p>
          <a:p>
            <a:r>
              <a:rPr lang="en-US" sz="2000" dirty="0"/>
              <a:t>Let D be the number of tokens in pre-training dataset.  </a:t>
            </a:r>
          </a:p>
          <a:p>
            <a:r>
              <a:rPr lang="en-US" sz="2000" b="1" dirty="0"/>
              <a:t>Forward pass: </a:t>
            </a:r>
          </a:p>
          <a:p>
            <a:pPr lvl="1"/>
            <a:r>
              <a:rPr lang="en-US" sz="2000" dirty="0"/>
              <a:t>FLOPs for forward pass on a single token is roughly 2N </a:t>
            </a:r>
          </a:p>
          <a:p>
            <a:pPr lvl="1"/>
            <a:r>
              <a:rPr lang="en-US" sz="2000" dirty="0"/>
              <a:t>FLOPs for forward pass for the entire dataset is roughly 2ND</a:t>
            </a:r>
          </a:p>
          <a:p>
            <a:r>
              <a:rPr lang="en-US" sz="2000" b="1" dirty="0"/>
              <a:t>Backward pass: </a:t>
            </a:r>
          </a:p>
          <a:p>
            <a:pPr lvl="1"/>
            <a:r>
              <a:rPr lang="en-US" sz="2000" dirty="0"/>
              <a:t>FLOPs for backward pass is roughly twice of forward pass </a:t>
            </a:r>
          </a:p>
          <a:p>
            <a:pPr lvl="1"/>
            <a:r>
              <a:rPr lang="en-US" sz="2000" dirty="0"/>
              <a:t>FLOPs for backward pass for the entire dataset is roughly 4ND</a:t>
            </a:r>
          </a:p>
          <a:p>
            <a:r>
              <a:rPr lang="en-US" sz="2000" dirty="0"/>
              <a:t>What is the total? </a:t>
            </a:r>
          </a:p>
        </p:txBody>
      </p:sp>
    </p:spTree>
    <p:extLst>
      <p:ext uri="{BB962C8B-B14F-4D97-AF65-F5344CB8AC3E}">
        <p14:creationId xmlns:p14="http://schemas.microsoft.com/office/powerpoint/2010/main" val="208029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04E0-1AA1-745C-32B0-541BBE85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FLOPs: The Quick Estimate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3D6A-52E8-1DF0-45CA-893B994E86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Let N be number of parameters (the sum of size of all matrices)</a:t>
            </a:r>
          </a:p>
          <a:p>
            <a:r>
              <a:rPr lang="en-US" sz="2000" dirty="0"/>
              <a:t>Let D be the number of tokens in pre-training dataset.  </a:t>
            </a:r>
          </a:p>
          <a:p>
            <a:r>
              <a:rPr lang="en-US" sz="2000" dirty="0"/>
              <a:t>The total cost of pre-training on this dataset is: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already see how this relates to our constraints: </a:t>
            </a:r>
          </a:p>
          <a:p>
            <a:pPr lvl="1"/>
            <a:r>
              <a:rPr lang="en-US" sz="2000" dirty="0"/>
              <a:t>If you have a fixed compute budget C, increasing D means decreasing N (and vice versa). 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E5CED-0757-BD12-AC39-3BC9C2CB66ED}"/>
              </a:ext>
            </a:extLst>
          </p:cNvPr>
          <p:cNvSpPr txBox="1"/>
          <p:nvPr/>
        </p:nvSpPr>
        <p:spPr>
          <a:xfrm>
            <a:off x="2915587" y="2571750"/>
            <a:ext cx="34402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C ~ 6ND</a:t>
            </a:r>
          </a:p>
        </p:txBody>
      </p:sp>
    </p:spTree>
    <p:extLst>
      <p:ext uri="{BB962C8B-B14F-4D97-AF65-F5344CB8AC3E}">
        <p14:creationId xmlns:p14="http://schemas.microsoft.com/office/powerpoint/2010/main" val="146444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0856-2C0C-B555-A686-829A2223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52B8E-F76C-D0C9-07DC-FCB6E5EA1A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1F2328"/>
                </a:solidFill>
                <a:effectLst/>
              </a:rPr>
              <a:t>What do you think about the FLOPS of the followings: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nn.Embedding</a:t>
            </a:r>
            <a:r>
              <a:rPr lang="en-US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endParaRPr lang="en-US" dirty="0">
              <a:solidFill>
                <a:srgbClr val="222222"/>
              </a:solidFill>
            </a:endParaRPr>
          </a:p>
          <a:p>
            <a:pPr lvl="1"/>
            <a:r>
              <a:rPr lang="en-US" dirty="0">
                <a:solidFill>
                  <a:srgbClr val="222222"/>
                </a:solidFill>
                <a:effectLst/>
                <a:latin typeface="Tahoma" panose="020B0604030504040204" pitchFamily="34" charset="0"/>
              </a:rPr>
              <a:t>This is a dictionary lookup, so technically it has 0 FLOPS.</a:t>
            </a:r>
          </a:p>
          <a:p>
            <a:endParaRPr lang="en-US" dirty="0">
              <a:solidFill>
                <a:srgbClr val="222222"/>
              </a:solidFill>
              <a:effectLst/>
            </a:endParaRPr>
          </a:p>
          <a:p>
            <a:pPr lvl="1"/>
            <a:endParaRPr lang="en-US" dirty="0">
              <a:solidFill>
                <a:srgbClr val="1F2328"/>
              </a:solidFill>
              <a:effectLst/>
              <a:latin typeface="Tahoma" panose="020B0604030504040204" pitchFamily="34" charset="0"/>
            </a:endParaRPr>
          </a:p>
          <a:p>
            <a:endParaRPr lang="en-US" dirty="0">
              <a:solidFill>
                <a:srgbClr val="1F23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4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8413-E88C-C1B5-2EC3-65D79D92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Parameter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994DBF-E215-1229-D4AD-207341EB350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085415" cy="3077573"/>
              </a:xfrm>
            </p:spPr>
            <p:txBody>
              <a:bodyPr/>
              <a:lstStyle/>
              <a:p>
                <a:r>
                  <a:rPr lang="en-US" dirty="0"/>
                  <a:t>One can show that: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Assuming: </a:t>
                </a:r>
              </a:p>
              <a:p>
                <a:pPr lvl="1"/>
                <a:r>
                  <a:rPr lang="en-US" dirty="0"/>
                  <a:t>the size of MLP hidden layer to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heads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hidden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will prove this in homework assignment! 😊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994DBF-E215-1229-D4AD-207341EB35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085415" cy="3077573"/>
              </a:xfrm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991D5AD2-C4BA-08B5-A85C-9A3118305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8" b="1573"/>
          <a:stretch/>
        </p:blipFill>
        <p:spPr>
          <a:xfrm>
            <a:off x="3278991" y="964661"/>
            <a:ext cx="5865009" cy="1515291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1D9C30E-BB0D-9E07-D551-942F174F87B7}"/>
              </a:ext>
            </a:extLst>
          </p:cNvPr>
          <p:cNvSpPr/>
          <p:nvPr/>
        </p:nvSpPr>
        <p:spPr>
          <a:xfrm>
            <a:off x="5652656" y="3014101"/>
            <a:ext cx="2966678" cy="698488"/>
          </a:xfrm>
          <a:prstGeom prst="wedgeRoundRectCallout">
            <a:avLst>
              <a:gd name="adj1" fmla="val -62861"/>
              <a:gd name="adj2" fmla="val -3023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Most Transformer LMs make these design assumptions.</a:t>
            </a:r>
          </a:p>
        </p:txBody>
      </p:sp>
    </p:spTree>
    <p:extLst>
      <p:ext uri="{BB962C8B-B14F-4D97-AF65-F5344CB8AC3E}">
        <p14:creationId xmlns:p14="http://schemas.microsoft.com/office/powerpoint/2010/main" val="502027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8413-E88C-C1B5-2EC3-65D79D92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Parameter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4DBF-E215-1229-D4AD-207341EB35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dirty="0"/>
              <a:t>One can show that: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F5F9D64-51D2-6038-A145-A500699EB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8" b="1573"/>
          <a:stretch/>
        </p:blipFill>
        <p:spPr>
          <a:xfrm>
            <a:off x="3278991" y="964661"/>
            <a:ext cx="5865009" cy="1515291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3B102F0-D11B-92C6-8BE9-64DFF3D54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12"/>
          <a:stretch/>
        </p:blipFill>
        <p:spPr>
          <a:xfrm>
            <a:off x="429632" y="2184056"/>
            <a:ext cx="2650647" cy="2617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48204E-7BF7-683D-536E-546B268F9000}"/>
              </a:ext>
            </a:extLst>
          </p:cNvPr>
          <p:cNvSpPr txBox="1"/>
          <p:nvPr/>
        </p:nvSpPr>
        <p:spPr>
          <a:xfrm>
            <a:off x="485872" y="4740301"/>
            <a:ext cx="28341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from: A General Language Assistant 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Laboratory for Alignment,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AEEEF4-51FA-E5FA-95F8-A38ABB454CAD}"/>
                  </a:ext>
                </a:extLst>
              </p:cNvPr>
              <p:cNvSpPr txBox="1"/>
              <p:nvPr/>
            </p:nvSpPr>
            <p:spPr>
              <a:xfrm>
                <a:off x="3445900" y="3123576"/>
                <a:ext cx="5415876" cy="401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smtClean="0">
                              <a:latin typeface="Cambria Math" panose="02040503050406030204" pitchFamily="18" charset="0"/>
                            </a:rPr>
                            <m:t>non</m:t>
                          </m:r>
                          <m:r>
                            <a:rPr lang="en-US" sz="18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 smtClean="0">
                              <a:latin typeface="Cambria Math" panose="02040503050406030204" pitchFamily="18" charset="0"/>
                            </a:rPr>
                            <m:t>embedding</m:t>
                          </m:r>
                        </m:sub>
                      </m:sSub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=12 × 64 × 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smtClean="0">
                              <a:latin typeface="Cambria Math" panose="02040503050406030204" pitchFamily="18" charset="0"/>
                            </a:rPr>
                            <m:t>8192</m:t>
                          </m:r>
                        </m:e>
                        <m:sup>
                          <m:r>
                            <a:rPr lang="en-US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=51.5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AEEEF4-51FA-E5FA-95F8-A38ABB45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00" y="3123576"/>
                <a:ext cx="5415876" cy="401007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04BF6B-972D-720B-3F99-A78039C7B674}"/>
                  </a:ext>
                </a:extLst>
              </p:cNvPr>
              <p:cNvSpPr txBox="1"/>
              <p:nvPr/>
            </p:nvSpPr>
            <p:spPr>
              <a:xfrm>
                <a:off x="3524922" y="3748239"/>
                <a:ext cx="5212229" cy="1041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Vocab size = </a:t>
                </a:r>
                <a14:m>
                  <m:oMath xmlns:m="http://schemas.openxmlformats.org/officeDocument/2006/math">
                    <m:r>
                      <a:rPr lang="en-US" sz="1400" smtClean="0">
                        <a:latin typeface="Cambria Math" panose="02040503050406030204" pitchFamily="18" charset="0"/>
                      </a:rPr>
                      <m:t>65536</m:t>
                    </m:r>
                  </m:oMath>
                </a14:m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Positional </a:t>
                </a:r>
                <a:r>
                  <a:rPr lang="en-US" sz="14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emb</a:t>
                </a: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size = 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smtClean="0">
                              <a:latin typeface="Cambria Math" panose="02040503050406030204" pitchFamily="18" charset="0"/>
                            </a:rPr>
                            <m:t>embedding</m:t>
                          </m:r>
                        </m:sub>
                      </m:sSub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65536 + ?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8192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 + ? </m:t>
                      </m:r>
                    </m:oMath>
                  </m:oMathPara>
                </a14:m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04BF6B-972D-720B-3F99-A78039C7B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22" y="3748239"/>
                <a:ext cx="5212229" cy="1041824"/>
              </a:xfrm>
              <a:prstGeom prst="rect">
                <a:avLst/>
              </a:prstGeom>
              <a:blipFill>
                <a:blip r:embed="rId5"/>
                <a:stretch>
                  <a:fillRect l="-243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CFCF3BD-0EA8-C51F-0B50-E91EDF290AAE}"/>
              </a:ext>
            </a:extLst>
          </p:cNvPr>
          <p:cNvSpPr txBox="1"/>
          <p:nvPr/>
        </p:nvSpPr>
        <p:spPr>
          <a:xfrm>
            <a:off x="3375378" y="2670256"/>
            <a:ext cx="550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example, see the models in the following table: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CE5E6-08B5-F657-D927-CF545FC66C6D}"/>
              </a:ext>
            </a:extLst>
          </p:cNvPr>
          <p:cNvSpPr/>
          <p:nvPr/>
        </p:nvSpPr>
        <p:spPr>
          <a:xfrm>
            <a:off x="1847455" y="4352817"/>
            <a:ext cx="1223096" cy="359604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8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8413-E88C-C1B5-2EC3-65D79D92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Parameter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4DBF-E215-1229-D4AD-207341EB35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dirty="0"/>
              <a:t>Given the pre-training data with 400B tokens.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3B102F0-D11B-92C6-8BE9-64DFF3D54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528"/>
          <a:stretch/>
        </p:blipFill>
        <p:spPr>
          <a:xfrm>
            <a:off x="426028" y="2175719"/>
            <a:ext cx="4001691" cy="26179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FF06794-3926-7B4B-7B5F-EF9E39A9A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b="13128"/>
          <a:stretch/>
        </p:blipFill>
        <p:spPr bwMode="auto">
          <a:xfrm>
            <a:off x="6784217" y="0"/>
            <a:ext cx="2359783" cy="171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F3B009-6C99-D940-9501-C2ACEBED959B}"/>
                  </a:ext>
                </a:extLst>
              </p:cNvPr>
              <p:cNvSpPr txBox="1"/>
              <p:nvPr/>
            </p:nvSpPr>
            <p:spPr>
              <a:xfrm>
                <a:off x="5048797" y="3295571"/>
                <a:ext cx="32688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≈ 6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𝑁𝐷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F3B009-6C99-D940-9501-C2ACEBED9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797" y="3295571"/>
                <a:ext cx="3268863" cy="400110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67DE9E-A01E-48DB-0C6A-4488A98DC3FD}"/>
                  </a:ext>
                </a:extLst>
              </p:cNvPr>
              <p:cNvSpPr txBox="1"/>
              <p:nvPr/>
            </p:nvSpPr>
            <p:spPr>
              <a:xfrm>
                <a:off x="5273040" y="3597871"/>
                <a:ext cx="387096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 6 ×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400 × 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52 ×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=1.24 ×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67DE9E-A01E-48DB-0C6A-4488A98DC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40" y="3597871"/>
                <a:ext cx="3870960" cy="707886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7686A78-B07F-5C29-DA1C-A24094B343CD}"/>
              </a:ext>
            </a:extLst>
          </p:cNvPr>
          <p:cNvSpPr/>
          <p:nvPr/>
        </p:nvSpPr>
        <p:spPr>
          <a:xfrm>
            <a:off x="3073983" y="4357114"/>
            <a:ext cx="1282005" cy="369332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1F378-BC33-871B-5290-858824726F9C}"/>
              </a:ext>
            </a:extLst>
          </p:cNvPr>
          <p:cNvSpPr txBox="1"/>
          <p:nvPr/>
        </p:nvSpPr>
        <p:spPr>
          <a:xfrm>
            <a:off x="4965669" y="2661762"/>
            <a:ext cx="3268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cost (FLOPs):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0BFE91-47CB-348D-8530-DA1BC4D9A963}"/>
              </a:ext>
            </a:extLst>
          </p:cNvPr>
          <p:cNvSpPr txBox="1"/>
          <p:nvPr/>
        </p:nvSpPr>
        <p:spPr>
          <a:xfrm>
            <a:off x="485872" y="4740301"/>
            <a:ext cx="283416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from: A General Language Assistant 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 Laboratory for Alignment, 2021</a:t>
            </a:r>
          </a:p>
        </p:txBody>
      </p:sp>
    </p:spTree>
    <p:extLst>
      <p:ext uri="{BB962C8B-B14F-4D97-AF65-F5344CB8AC3E}">
        <p14:creationId xmlns:p14="http://schemas.microsoft.com/office/powerpoint/2010/main" val="1993095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80265"/>
            <a:ext cx="8085415" cy="484396"/>
          </a:xfrm>
          <a:prstGeom prst="rect">
            <a:avLst/>
          </a:prstGeom>
        </p:spPr>
        <p:txBody>
          <a:bodyPr vert="horz" wrap="square" lIns="0" tIns="49054" rIns="0" bIns="0" rtlCol="0">
            <a:spAutoFit/>
          </a:bodyPr>
          <a:lstStyle/>
          <a:p>
            <a:pPr marL="168593" marR="3810">
              <a:lnSpc>
                <a:spcPts val="3720"/>
              </a:lnSpc>
              <a:spcBef>
                <a:spcPts val="386"/>
              </a:spcBef>
            </a:pPr>
            <a:r>
              <a:rPr lang="en-US" spc="-8" dirty="0"/>
              <a:t>Estimating</a:t>
            </a:r>
            <a:r>
              <a:rPr lang="en-US" spc="-153" dirty="0"/>
              <a:t> </a:t>
            </a:r>
            <a:r>
              <a:rPr lang="en-US" dirty="0"/>
              <a:t>training</a:t>
            </a:r>
            <a:r>
              <a:rPr lang="en-US" spc="-150" dirty="0"/>
              <a:t> </a:t>
            </a:r>
            <a:r>
              <a:rPr lang="en-US" spc="-15" dirty="0"/>
              <a:t>time</a:t>
            </a:r>
            <a:endParaRPr spc="-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AD6F8-BD1B-4E61-FE05-DBD17EA4CF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000" dirty="0">
                <a:latin typeface="Calibri"/>
                <a:cs typeface="Calibri"/>
              </a:rPr>
              <a:t>This is a very practical question in real world. </a:t>
            </a:r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000" dirty="0">
                <a:latin typeface="Calibri"/>
                <a:cs typeface="Calibri"/>
              </a:rPr>
              <a:t>We will use our formula earlier to estimate training time. </a:t>
            </a:r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000" dirty="0">
                <a:latin typeface="Calibri"/>
                <a:cs typeface="Calibri"/>
              </a:rPr>
              <a:t>Consider </a:t>
            </a:r>
            <a:r>
              <a:rPr lang="en-US" sz="2000" dirty="0" err="1">
                <a:latin typeface="Calibri"/>
                <a:cs typeface="Calibri"/>
              </a:rPr>
              <a:t>HyperCLOVA</a:t>
            </a:r>
            <a:r>
              <a:rPr lang="en-US" sz="2000" dirty="0">
                <a:latin typeface="Calibri"/>
                <a:cs typeface="Calibri"/>
              </a:rPr>
              <a:t>, an 82B parameter model that was pre-trained on 150B tokens, using a cluster of 1024 A100 GPUs. </a:t>
            </a:r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lang="en-US" sz="2000" dirty="0">
              <a:latin typeface="Calibri"/>
              <a:cs typeface="Calibri"/>
            </a:endParaRPr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0B44DE4-FF8E-3426-6BC3-83FBEAFED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b="13128"/>
          <a:stretch/>
        </p:blipFill>
        <p:spPr bwMode="auto">
          <a:xfrm>
            <a:off x="6784217" y="0"/>
            <a:ext cx="2359783" cy="171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DC54F7-D44F-0D79-7242-A7758F576324}"/>
              </a:ext>
            </a:extLst>
          </p:cNvPr>
          <p:cNvSpPr txBox="1"/>
          <p:nvPr/>
        </p:nvSpPr>
        <p:spPr>
          <a:xfrm>
            <a:off x="687578" y="4528464"/>
            <a:ext cx="80854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Intensive Study on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HyperCLOVA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Billions-scale Korean Generative Pretrained Transformers, 2021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https://arxiv.org/pdf/2109.04650.pdf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80265"/>
            <a:ext cx="8085415" cy="484396"/>
          </a:xfrm>
          <a:prstGeom prst="rect">
            <a:avLst/>
          </a:prstGeom>
        </p:spPr>
        <p:txBody>
          <a:bodyPr vert="horz" wrap="square" lIns="0" tIns="49054" rIns="0" bIns="0" rtlCol="0">
            <a:spAutoFit/>
          </a:bodyPr>
          <a:lstStyle/>
          <a:p>
            <a:pPr marL="168593" marR="3810">
              <a:lnSpc>
                <a:spcPts val="3720"/>
              </a:lnSpc>
              <a:spcBef>
                <a:spcPts val="386"/>
              </a:spcBef>
            </a:pPr>
            <a:r>
              <a:rPr lang="en-US" spc="-8" dirty="0"/>
              <a:t>Estimating</a:t>
            </a:r>
            <a:r>
              <a:rPr lang="en-US" spc="-153" dirty="0"/>
              <a:t> </a:t>
            </a:r>
            <a:r>
              <a:rPr lang="en-US" dirty="0"/>
              <a:t>training</a:t>
            </a:r>
            <a:r>
              <a:rPr lang="en-US" spc="-150" dirty="0"/>
              <a:t> </a:t>
            </a:r>
            <a:r>
              <a:rPr lang="en-US" spc="-15" dirty="0"/>
              <a:t>time</a:t>
            </a:r>
            <a:endParaRPr spc="-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83AD6F8-BD1B-4E61-FE05-DBD17EA4CF56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180975" marR="3810" indent="-171450">
                  <a:lnSpc>
                    <a:spcPts val="2340"/>
                  </a:lnSpc>
                  <a:spcBef>
                    <a:spcPts val="304"/>
                  </a:spcBef>
                  <a:buFont typeface="Arial MT"/>
                  <a:buChar char="•"/>
                  <a:tabLst>
                    <a:tab pos="180975" algn="l"/>
                  </a:tabLst>
                </a:pPr>
                <a:r>
                  <a:rPr lang="en-US" sz="2000" dirty="0"/>
                  <a:t>Consider </a:t>
                </a:r>
                <a:r>
                  <a:rPr lang="en-US" sz="2000" dirty="0" err="1"/>
                  <a:t>HyperCLOVA</a:t>
                </a:r>
                <a:r>
                  <a:rPr lang="en-US" sz="2000" dirty="0"/>
                  <a:t>, an 82B parameter model that </a:t>
                </a:r>
                <a:br>
                  <a:rPr lang="en-US" sz="2000" dirty="0"/>
                </a:br>
                <a:r>
                  <a:rPr lang="en-US" sz="2000" dirty="0"/>
                  <a:t>was pre-trained on 150B tokens, using a cluster of 1024 A100 GPUs. </a:t>
                </a:r>
              </a:p>
              <a:p>
                <a:pPr marL="180975" marR="3810" indent="-171450">
                  <a:lnSpc>
                    <a:spcPts val="2340"/>
                  </a:lnSpc>
                  <a:spcBef>
                    <a:spcPts val="304"/>
                  </a:spcBef>
                  <a:buFont typeface="Arial MT"/>
                  <a:buChar char="•"/>
                  <a:tabLst>
                    <a:tab pos="180975" algn="l"/>
                  </a:tabLst>
                </a:pPr>
                <a:r>
                  <a:rPr lang="en-US" sz="2000" dirty="0"/>
                  <a:t>Training cost (FLOPs): </a:t>
                </a:r>
              </a:p>
              <a:p>
                <a:pPr marL="180975" marR="3810" indent="-171450">
                  <a:lnSpc>
                    <a:spcPts val="2340"/>
                  </a:lnSpc>
                  <a:spcBef>
                    <a:spcPts val="304"/>
                  </a:spcBef>
                  <a:buFont typeface="Arial MT"/>
                  <a:buChar char="•"/>
                  <a:tabLst>
                    <a:tab pos="180975" algn="l"/>
                  </a:tabLst>
                </a:pPr>
                <a:endParaRPr lang="en-US" sz="2000" dirty="0"/>
              </a:p>
              <a:p>
                <a:pPr marL="9525" marR="3810" indent="0">
                  <a:lnSpc>
                    <a:spcPts val="2340"/>
                  </a:lnSpc>
                  <a:spcBef>
                    <a:spcPts val="304"/>
                  </a:spcBef>
                  <a:buNone/>
                  <a:tabLst>
                    <a:tab pos="180975" algn="l"/>
                  </a:tabLst>
                </a:pPr>
                <a:endParaRPr lang="en-US" sz="2000" dirty="0"/>
              </a:p>
              <a:p>
                <a:pPr marL="180975" marR="3810" indent="-171450">
                  <a:lnSpc>
                    <a:spcPts val="2340"/>
                  </a:lnSpc>
                  <a:spcBef>
                    <a:spcPts val="304"/>
                  </a:spcBef>
                  <a:buFont typeface="Arial MT"/>
                  <a:buChar char="•"/>
                  <a:tabLst>
                    <a:tab pos="180975" algn="l"/>
                  </a:tabLst>
                </a:pPr>
                <a:r>
                  <a:rPr lang="en-US" sz="2000" dirty="0"/>
                  <a:t>The peak throughput of </a:t>
                </a:r>
                <a:r>
                  <a:rPr lang="en-US" sz="2000" dirty="0">
                    <a:hlinkClick r:id="rId2"/>
                  </a:rPr>
                  <a:t>A100 GPUs</a:t>
                </a:r>
                <a:r>
                  <a:rPr lang="en-US" sz="2000" dirty="0"/>
                  <a:t> if 312 </a:t>
                </a:r>
                <a:r>
                  <a:rPr lang="en-US" sz="2000" dirty="0" err="1"/>
                  <a:t>teraFLOPS</a:t>
                </a:r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3.12 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000" dirty="0"/>
                  <a:t>.  </a:t>
                </a:r>
              </a:p>
              <a:p>
                <a:pPr marL="180975" marR="3810" indent="-171450">
                  <a:lnSpc>
                    <a:spcPts val="2340"/>
                  </a:lnSpc>
                  <a:spcBef>
                    <a:spcPts val="304"/>
                  </a:spcBef>
                  <a:buFont typeface="Arial MT"/>
                  <a:buChar char="•"/>
                  <a:tabLst>
                    <a:tab pos="180975" algn="l"/>
                  </a:tabLst>
                </a:pPr>
                <a:r>
                  <a:rPr lang="en-US" sz="2000" b="1" dirty="0">
                    <a:solidFill>
                      <a:srgbClr val="292929"/>
                    </a:solidFill>
                  </a:rPr>
                  <a:t>How</a:t>
                </a:r>
                <a:r>
                  <a:rPr lang="en-US" sz="2000" b="1" spc="-23" dirty="0">
                    <a:solidFill>
                      <a:srgbClr val="292929"/>
                    </a:solidFill>
                  </a:rPr>
                  <a:t> </a:t>
                </a:r>
                <a:r>
                  <a:rPr lang="en-US" sz="2000" b="1" dirty="0">
                    <a:solidFill>
                      <a:srgbClr val="292929"/>
                    </a:solidFill>
                  </a:rPr>
                  <a:t>long</a:t>
                </a:r>
                <a:r>
                  <a:rPr lang="en-US" sz="2000" b="1" spc="-19" dirty="0">
                    <a:solidFill>
                      <a:srgbClr val="292929"/>
                    </a:solidFill>
                  </a:rPr>
                  <a:t> </a:t>
                </a:r>
                <a:r>
                  <a:rPr lang="en-US" sz="2000" b="1" dirty="0">
                    <a:solidFill>
                      <a:srgbClr val="292929"/>
                    </a:solidFill>
                  </a:rPr>
                  <a:t>would</a:t>
                </a:r>
                <a:r>
                  <a:rPr lang="en-US" sz="2000" b="1" spc="-19" dirty="0">
                    <a:solidFill>
                      <a:srgbClr val="292929"/>
                    </a:solidFill>
                  </a:rPr>
                  <a:t> </a:t>
                </a:r>
                <a:r>
                  <a:rPr lang="en-US" sz="2000" b="1" dirty="0">
                    <a:solidFill>
                      <a:srgbClr val="292929"/>
                    </a:solidFill>
                  </a:rPr>
                  <a:t>this</a:t>
                </a:r>
                <a:r>
                  <a:rPr lang="en-US" sz="2000" b="1" spc="-15" dirty="0">
                    <a:solidFill>
                      <a:srgbClr val="292929"/>
                    </a:solidFill>
                  </a:rPr>
                  <a:t> </a:t>
                </a:r>
                <a:r>
                  <a:rPr lang="en-US" sz="2000" b="1" spc="-8" dirty="0">
                    <a:solidFill>
                      <a:srgbClr val="292929"/>
                    </a:solidFill>
                  </a:rPr>
                  <a:t>take?</a:t>
                </a:r>
                <a:endParaRPr lang="en-US" sz="2000" dirty="0"/>
              </a:p>
              <a:p>
                <a:pPr marL="180975" marR="3810" indent="-171450">
                  <a:lnSpc>
                    <a:spcPts val="2340"/>
                  </a:lnSpc>
                  <a:spcBef>
                    <a:spcPts val="304"/>
                  </a:spcBef>
                  <a:buFont typeface="Arial MT"/>
                  <a:buChar char="•"/>
                  <a:tabLst>
                    <a:tab pos="180975" algn="l"/>
                  </a:tabLst>
                </a:pPr>
                <a:endParaRPr lang="en-US" sz="2000" dirty="0"/>
              </a:p>
              <a:p>
                <a:pPr marL="180975" marR="3810" indent="-171450">
                  <a:lnSpc>
                    <a:spcPts val="2340"/>
                  </a:lnSpc>
                  <a:spcBef>
                    <a:spcPts val="304"/>
                  </a:spcBef>
                  <a:buFont typeface="Arial MT"/>
                  <a:buChar char="•"/>
                  <a:tabLst>
                    <a:tab pos="180975" algn="l"/>
                  </a:tabLst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83AD6F8-BD1B-4E61-FE05-DBD17EA4C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628" t="-1235" r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40B44DE4-FF8E-3426-6BC3-83FBEAFED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b="13128"/>
          <a:stretch/>
        </p:blipFill>
        <p:spPr bwMode="auto">
          <a:xfrm>
            <a:off x="6784217" y="0"/>
            <a:ext cx="2359783" cy="171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95F5AB-410C-98CA-8EB4-CAAF7EC8DCA9}"/>
                  </a:ext>
                </a:extLst>
              </p:cNvPr>
              <p:cNvSpPr txBox="1"/>
              <p:nvPr/>
            </p:nvSpPr>
            <p:spPr>
              <a:xfrm>
                <a:off x="3653267" y="2244628"/>
                <a:ext cx="326886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≈ 6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𝑁𝐷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95F5AB-410C-98CA-8EB4-CAAF7EC8D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67" y="2244628"/>
                <a:ext cx="3268863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1F979F-D43B-2F55-F656-DA1A7481E917}"/>
                  </a:ext>
                </a:extLst>
              </p:cNvPr>
              <p:cNvSpPr txBox="1"/>
              <p:nvPr/>
            </p:nvSpPr>
            <p:spPr>
              <a:xfrm>
                <a:off x="3877509" y="2546928"/>
                <a:ext cx="56405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 6 ×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150 × 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82 ×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=7.3 ×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1F979F-D43B-2F55-F656-DA1A7481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09" y="2546928"/>
                <a:ext cx="5640567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9DC54F7-D44F-0D79-7242-A7758F576324}"/>
              </a:ext>
            </a:extLst>
          </p:cNvPr>
          <p:cNvSpPr txBox="1"/>
          <p:nvPr/>
        </p:nvSpPr>
        <p:spPr>
          <a:xfrm>
            <a:off x="687578" y="4528464"/>
            <a:ext cx="80854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Intensive Study on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HyperCLOVA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Billions-scale Korean Generative Pretrained Transformers, 2021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https://arxiv.org/pdf/2109.04650.pdf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397FF-D567-6CF7-CFEC-52F8982D0079}"/>
                  </a:ext>
                </a:extLst>
              </p:cNvPr>
              <p:cNvSpPr txBox="1"/>
              <p:nvPr/>
            </p:nvSpPr>
            <p:spPr>
              <a:xfrm>
                <a:off x="1217431" y="3744806"/>
                <a:ext cx="7392649" cy="611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libri"/>
                    <a:ea typeface="Tahoma" panose="020B060403050404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Duration</m:t>
                    </m:r>
                    <m: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model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compute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cost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cluster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throughput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7.3 ×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p>
                        </m:sSup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3.12 ×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p>
                        </m:s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× 1024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=2.7 </m:t>
                    </m:r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days</m:t>
                    </m:r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397FF-D567-6CF7-CFEC-52F8982D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31" y="3744806"/>
                <a:ext cx="7392649" cy="611578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509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80265"/>
            <a:ext cx="8085415" cy="484396"/>
          </a:xfrm>
          <a:prstGeom prst="rect">
            <a:avLst/>
          </a:prstGeom>
        </p:spPr>
        <p:txBody>
          <a:bodyPr vert="horz" wrap="square" lIns="0" tIns="49054" rIns="0" bIns="0" rtlCol="0">
            <a:spAutoFit/>
          </a:bodyPr>
          <a:lstStyle/>
          <a:p>
            <a:pPr marL="168593" marR="3810">
              <a:lnSpc>
                <a:spcPts val="3720"/>
              </a:lnSpc>
              <a:spcBef>
                <a:spcPts val="386"/>
              </a:spcBef>
            </a:pPr>
            <a:r>
              <a:rPr lang="en-US" spc="-8" dirty="0"/>
              <a:t>Estimating</a:t>
            </a:r>
            <a:r>
              <a:rPr lang="en-US" spc="-153" dirty="0"/>
              <a:t> </a:t>
            </a:r>
            <a:r>
              <a:rPr lang="en-US" dirty="0"/>
              <a:t>training</a:t>
            </a:r>
            <a:r>
              <a:rPr lang="en-US" spc="-150" dirty="0"/>
              <a:t> </a:t>
            </a:r>
            <a:r>
              <a:rPr lang="en-US" spc="-15" dirty="0"/>
              <a:t>time</a:t>
            </a:r>
            <a:endParaRPr spc="-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AD6F8-BD1B-4E61-FE05-DBD17EA4CF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239074" cy="3077573"/>
          </a:xfrm>
        </p:spPr>
        <p:txBody>
          <a:bodyPr/>
          <a:lstStyle/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000" b="1" dirty="0">
                <a:solidFill>
                  <a:srgbClr val="292929"/>
                </a:solidFill>
              </a:rPr>
              <a:t>How</a:t>
            </a:r>
            <a:r>
              <a:rPr lang="en-US" sz="2000" b="1" spc="-23" dirty="0">
                <a:solidFill>
                  <a:srgbClr val="292929"/>
                </a:solidFill>
              </a:rPr>
              <a:t> </a:t>
            </a:r>
            <a:r>
              <a:rPr lang="en-US" sz="2000" b="1" dirty="0">
                <a:solidFill>
                  <a:srgbClr val="292929"/>
                </a:solidFill>
              </a:rPr>
              <a:t>long</a:t>
            </a:r>
            <a:r>
              <a:rPr lang="en-US" sz="2000" b="1" spc="-19" dirty="0">
                <a:solidFill>
                  <a:srgbClr val="292929"/>
                </a:solidFill>
              </a:rPr>
              <a:t> </a:t>
            </a:r>
            <a:r>
              <a:rPr lang="en-US" sz="2000" b="1" dirty="0">
                <a:solidFill>
                  <a:srgbClr val="292929"/>
                </a:solidFill>
              </a:rPr>
              <a:t>would</a:t>
            </a:r>
            <a:r>
              <a:rPr lang="en-US" sz="2000" b="1" spc="-19" dirty="0">
                <a:solidFill>
                  <a:srgbClr val="292929"/>
                </a:solidFill>
              </a:rPr>
              <a:t> </a:t>
            </a:r>
            <a:r>
              <a:rPr lang="en-US" sz="2000" b="1" dirty="0">
                <a:solidFill>
                  <a:srgbClr val="292929"/>
                </a:solidFill>
              </a:rPr>
              <a:t>this</a:t>
            </a:r>
            <a:r>
              <a:rPr lang="en-US" sz="2000" b="1" spc="-15" dirty="0">
                <a:solidFill>
                  <a:srgbClr val="292929"/>
                </a:solidFill>
              </a:rPr>
              <a:t> </a:t>
            </a:r>
            <a:r>
              <a:rPr lang="en-US" sz="2000" b="1" spc="-8" dirty="0">
                <a:solidFill>
                  <a:srgbClr val="292929"/>
                </a:solidFill>
              </a:rPr>
              <a:t>take?</a:t>
            </a:r>
            <a:endParaRPr lang="en-US" sz="2000" dirty="0"/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lang="en-US" sz="2000" dirty="0"/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lang="en-US" sz="2000" dirty="0"/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lang="en-US" sz="2000" dirty="0"/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000" dirty="0"/>
              <a:t>According to the white paper, training took 13.4 days. Our estimate is 5 times off (why?), but we did get the order of magnitude right! 🙌</a:t>
            </a:r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lang="en-US" sz="2000" dirty="0"/>
          </a:p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0B44DE4-FF8E-3426-6BC3-83FBEAFED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b="13128"/>
          <a:stretch/>
        </p:blipFill>
        <p:spPr bwMode="auto">
          <a:xfrm>
            <a:off x="6784217" y="0"/>
            <a:ext cx="2359783" cy="171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DC54F7-D44F-0D79-7242-A7758F576324}"/>
              </a:ext>
            </a:extLst>
          </p:cNvPr>
          <p:cNvSpPr txBox="1"/>
          <p:nvPr/>
        </p:nvSpPr>
        <p:spPr>
          <a:xfrm>
            <a:off x="687578" y="4528464"/>
            <a:ext cx="80854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Intensive Study on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HyperCLOVA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Billions-scale Korean Generative Pretrained Transformers, 2021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https://arxiv.org/pdf/2109.04650.pdf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397FF-D567-6CF7-CFEC-52F8982D0079}"/>
                  </a:ext>
                </a:extLst>
              </p:cNvPr>
              <p:cNvSpPr txBox="1"/>
              <p:nvPr/>
            </p:nvSpPr>
            <p:spPr>
              <a:xfrm>
                <a:off x="1217431" y="1929859"/>
                <a:ext cx="7392649" cy="611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libri"/>
                    <a:ea typeface="Tahoma" panose="020B060403050404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Duration</m:t>
                    </m:r>
                    <m: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model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compute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cost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cluster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  <a:cs typeface="Calibri"/>
                          </a:rPr>
                          <m:t>throughput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000">
                            <a:latin typeface="Cambria Math" panose="02040503050406030204" pitchFamily="18" charset="0"/>
                          </a:rPr>
                          <m:t>7.3 ×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p>
                        </m:sSup>
                      </m:num>
                      <m:den>
                        <m:r>
                          <a:rPr lang="en-US" sz="2000">
                            <a:latin typeface="Cambria Math" panose="02040503050406030204" pitchFamily="18" charset="0"/>
                          </a:rPr>
                          <m:t>3.12 ×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p>
                        </m:s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× 1024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=2.7 </m:t>
                    </m:r>
                    <m:r>
                      <m:rPr>
                        <m:sty m:val="p"/>
                      </m:rPr>
                      <a:rPr lang="en-US" sz="2000" smtClean="0">
                        <a:latin typeface="Cambria Math" panose="02040503050406030204" pitchFamily="18" charset="0"/>
                        <a:cs typeface="Calibri"/>
                      </a:rPr>
                      <m:t>days</m:t>
                    </m:r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D397FF-D567-6CF7-CFEC-52F8982D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31" y="1929859"/>
                <a:ext cx="7392649" cy="611578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79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3D3D-D41A-6094-4CEB-E5CCD73E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We Did Not Consider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D6A89-ACD7-3081-704A-B36E41BF61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99549" indent="-170974">
              <a:spcBef>
                <a:spcPts val="379"/>
              </a:spcBef>
              <a:buFont typeface="Arial MT"/>
              <a:buChar char="•"/>
              <a:tabLst>
                <a:tab pos="199549" algn="l"/>
              </a:tabLst>
            </a:pPr>
            <a:r>
              <a:rPr lang="en-US" sz="2100" dirty="0">
                <a:latin typeface="Calibri"/>
                <a:cs typeface="Calibri"/>
              </a:rPr>
              <a:t>Note</a:t>
            </a:r>
            <a:r>
              <a:rPr lang="en-US" sz="2100" spc="-45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that</a:t>
            </a:r>
            <a:r>
              <a:rPr lang="en-US" sz="2100" spc="-41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these</a:t>
            </a:r>
            <a:r>
              <a:rPr lang="en-US" sz="2100" spc="-41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estimates</a:t>
            </a:r>
            <a:r>
              <a:rPr lang="en-US" sz="2100" spc="-41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can</a:t>
            </a:r>
            <a:r>
              <a:rPr lang="en-US" sz="2100" spc="-49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be</a:t>
            </a:r>
            <a:r>
              <a:rPr lang="en-US" sz="2100" spc="-45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slightly</a:t>
            </a:r>
            <a:r>
              <a:rPr lang="en-US" sz="2100" spc="-41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off</a:t>
            </a:r>
            <a:r>
              <a:rPr lang="en-US" sz="2100" spc="-41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in</a:t>
            </a:r>
            <a:r>
              <a:rPr lang="en-US" sz="2100" spc="-41" dirty="0">
                <a:latin typeface="Calibri"/>
                <a:cs typeface="Calibri"/>
              </a:rPr>
              <a:t> </a:t>
            </a:r>
            <a:r>
              <a:rPr lang="en-US" sz="2100" spc="-8" dirty="0">
                <a:latin typeface="Calibri"/>
                <a:cs typeface="Calibri"/>
              </a:rPr>
              <a:t>practice</a:t>
            </a:r>
            <a:endParaRPr lang="en-US" sz="2100" dirty="0">
              <a:latin typeface="Calibri"/>
              <a:cs typeface="Calibri"/>
            </a:endParaRPr>
          </a:p>
          <a:p>
            <a:pPr marL="541973" marR="90964" lvl="1" indent="-170497">
              <a:lnSpc>
                <a:spcPts val="1995"/>
              </a:lnSpc>
              <a:spcBef>
                <a:spcPts val="469"/>
              </a:spcBef>
              <a:buFont typeface="Arial MT"/>
              <a:buChar char="•"/>
              <a:tabLst>
                <a:tab pos="542925" algn="l"/>
              </a:tabLst>
            </a:pPr>
            <a:r>
              <a:rPr lang="en-US" sz="1800" dirty="0">
                <a:latin typeface="Calibri"/>
                <a:cs typeface="Calibri"/>
              </a:rPr>
              <a:t>Theoretical peak throughput is not achievable with distributed training. (unless your model only does large matrix multiplications). </a:t>
            </a:r>
          </a:p>
          <a:p>
            <a:pPr marL="541973" marR="90964" lvl="1" indent="-170497">
              <a:lnSpc>
                <a:spcPts val="1995"/>
              </a:lnSpc>
              <a:spcBef>
                <a:spcPts val="469"/>
              </a:spcBef>
              <a:buFont typeface="Arial MT"/>
              <a:buChar char="•"/>
              <a:tabLst>
                <a:tab pos="542925" algn="l"/>
              </a:tabLst>
            </a:pPr>
            <a:r>
              <a:rPr lang="en-US" sz="1800" dirty="0">
                <a:latin typeface="Calibri"/>
                <a:cs typeface="Calibri"/>
              </a:rPr>
              <a:t>We</a:t>
            </a:r>
            <a:r>
              <a:rPr lang="en-US" sz="1800" spc="-6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ignored</a:t>
            </a:r>
            <a:r>
              <a:rPr lang="en-US" sz="1800" spc="-6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many</a:t>
            </a:r>
            <a:r>
              <a:rPr lang="en-US" sz="1800" spc="-6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additional</a:t>
            </a:r>
            <a:r>
              <a:rPr lang="en-US" sz="1800" spc="-64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operations</a:t>
            </a:r>
            <a:r>
              <a:rPr lang="en-US" sz="1800" spc="-6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like</a:t>
            </a:r>
            <a:r>
              <a:rPr lang="en-US" sz="1800" spc="-64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softmax</a:t>
            </a:r>
            <a:r>
              <a:rPr lang="en-US" sz="1800" dirty="0">
                <a:latin typeface="Calibri"/>
                <a:cs typeface="Calibri"/>
              </a:rPr>
              <a:t>,</a:t>
            </a:r>
            <a:r>
              <a:rPr lang="en-US" sz="1800" spc="-64" dirty="0">
                <a:latin typeface="Calibri"/>
                <a:cs typeface="Calibri"/>
              </a:rPr>
              <a:t> </a:t>
            </a:r>
            <a:r>
              <a:rPr lang="en-US" sz="1800" spc="-8" dirty="0" err="1">
                <a:latin typeface="Calibri"/>
                <a:cs typeface="Calibri"/>
              </a:rPr>
              <a:t>ReLU</a:t>
            </a:r>
            <a:r>
              <a:rPr lang="en-US" sz="1800" spc="-8" dirty="0">
                <a:latin typeface="Calibri"/>
                <a:cs typeface="Calibri"/>
              </a:rPr>
              <a:t>/</a:t>
            </a:r>
            <a:r>
              <a:rPr lang="en-US" sz="1800" spc="-8" dirty="0" err="1">
                <a:latin typeface="Calibri"/>
                <a:cs typeface="Calibri"/>
              </a:rPr>
              <a:t>GeLU</a:t>
            </a:r>
            <a:r>
              <a:rPr lang="en-US" sz="1800" spc="-64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activations, 	</a:t>
            </a:r>
            <a:r>
              <a:rPr lang="en-US" sz="1800" spc="-19" dirty="0">
                <a:latin typeface="Calibri"/>
                <a:cs typeface="Calibri"/>
              </a:rPr>
              <a:t>self-</a:t>
            </a:r>
            <a:r>
              <a:rPr lang="en-US" sz="1800" spc="-8" dirty="0">
                <a:latin typeface="Calibri"/>
                <a:cs typeface="Calibri"/>
              </a:rPr>
              <a:t>attention,</a:t>
            </a:r>
            <a:r>
              <a:rPr lang="en-US" sz="1800" spc="-53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Layer</a:t>
            </a:r>
            <a:r>
              <a:rPr lang="en-US" sz="1800" spc="-53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Norm</a:t>
            </a:r>
            <a:r>
              <a:rPr lang="en-US" sz="1800" spc="-53" dirty="0">
                <a:latin typeface="Calibri"/>
                <a:cs typeface="Calibri"/>
              </a:rPr>
              <a:t> </a:t>
            </a:r>
            <a:r>
              <a:rPr lang="en-US" sz="1800" spc="-15" dirty="0">
                <a:latin typeface="Calibri"/>
                <a:cs typeface="Calibri"/>
              </a:rPr>
              <a:t>etc.</a:t>
            </a:r>
          </a:p>
          <a:p>
            <a:pPr marL="541973" marR="90964" lvl="1" indent="-170497">
              <a:lnSpc>
                <a:spcPts val="1995"/>
              </a:lnSpc>
              <a:spcBef>
                <a:spcPts val="469"/>
              </a:spcBef>
              <a:buFont typeface="Arial MT"/>
              <a:buChar char="•"/>
              <a:tabLst>
                <a:tab pos="542925" algn="l"/>
              </a:tabLst>
            </a:pPr>
            <a:r>
              <a:rPr lang="en-US" sz="1800" spc="-15" dirty="0">
                <a:latin typeface="Calibri"/>
                <a:cs typeface="Calibri"/>
              </a:rPr>
              <a:t>Training divergence and restarting from earlier checkpoints are not uncommon. 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There are various factors that contribute to computation latency</a:t>
            </a:r>
          </a:p>
          <a:p>
            <a:pPr lvl="1"/>
            <a:r>
              <a:rPr lang="en-US" dirty="0"/>
              <a:t>Communication latency, memory bandwidth, caching, etc. 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https://kipp.ly/transformer-inference-arithmetic/</a:t>
            </a:r>
            <a:r>
              <a:rPr lang="en-US" dirty="0"/>
              <a:t> for an excellent discussion. </a:t>
            </a:r>
          </a:p>
        </p:txBody>
      </p:sp>
    </p:spTree>
    <p:extLst>
      <p:ext uri="{BB962C8B-B14F-4D97-AF65-F5344CB8AC3E}">
        <p14:creationId xmlns:p14="http://schemas.microsoft.com/office/powerpoint/2010/main" val="171309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0172"/>
            <a:ext cx="80854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5" dirty="0"/>
              <a:t>Model Size vs. Accuracy</a:t>
            </a:r>
            <a:endParaRPr spc="-4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6E739-D750-38FF-A649-737520756A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390015" y="1208491"/>
            <a:ext cx="22104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Photo</a:t>
            </a:r>
            <a:r>
              <a:rPr sz="900" spc="-11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lang="en-US" sz="900" spc="-11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credit:</a:t>
            </a:r>
            <a:r>
              <a:rPr sz="900" spc="-11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2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P</a:t>
            </a:r>
            <a:r>
              <a:rPr sz="900" spc="1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aLM,</a:t>
            </a:r>
            <a:r>
              <a:rPr sz="900" spc="-11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15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Chowdhery</a:t>
            </a:r>
            <a:r>
              <a:rPr sz="900" spc="-11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et.</a:t>
            </a:r>
            <a:r>
              <a:rPr sz="900" spc="-11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-4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al.,</a:t>
            </a:r>
            <a:r>
              <a:rPr sz="900" spc="-11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ea typeface="Tahoma" panose="020B0604030504040204" pitchFamily="34" charset="0"/>
                <a:cs typeface="Tahoma"/>
              </a:rPr>
              <a:t>2022</a:t>
            </a:r>
            <a:endParaRPr sz="900" dirty="0">
              <a:latin typeface="Corbel" panose="020B0503020204020204" pitchFamily="34" charset="0"/>
              <a:ea typeface="Tahoma" panose="020B060403050404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991" y="1372918"/>
            <a:ext cx="3355957" cy="2876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D784A-CBC6-00F5-D853-E2954FD63CCB}"/>
              </a:ext>
            </a:extLst>
          </p:cNvPr>
          <p:cNvSpPr txBox="1"/>
          <p:nvPr/>
        </p:nvSpPr>
        <p:spPr>
          <a:xfrm>
            <a:off x="928991" y="4462212"/>
            <a:ext cx="7286017" cy="486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7030" marR="359410" algn="ctr">
              <a:lnSpc>
                <a:spcPct val="114999"/>
              </a:lnSpc>
              <a:spcBef>
                <a:spcPts val="1630"/>
              </a:spcBef>
            </a:pPr>
            <a:r>
              <a:rPr lang="en-US" sz="2400" spc="-1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arger</a:t>
            </a:r>
            <a:r>
              <a:rPr lang="en-US" sz="2400" spc="-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LMs</a:t>
            </a:r>
            <a:r>
              <a:rPr lang="en-US" sz="2400" spc="-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dirty="0">
                <a:solidFill>
                  <a:srgbClr val="616161"/>
                </a:solidFill>
                <a:latin typeface="MS PGothic"/>
                <a:cs typeface="MS PGothic"/>
              </a:rPr>
              <a:t>⇒  </a:t>
            </a:r>
            <a:r>
              <a:rPr lang="en-US" sz="2400" spc="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better</a:t>
            </a:r>
            <a:r>
              <a:rPr lang="en-US" sz="2400" spc="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zero/few-shot </a:t>
            </a:r>
            <a:r>
              <a:rPr lang="en-US" sz="2400" spc="-4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performance</a:t>
            </a:r>
            <a:endParaRPr lang="en-US" sz="2400" dirty="0">
              <a:latin typeface="Corbel" panose="020B0503020204020204" pitchFamily="34" charset="0"/>
              <a:cs typeface="Microsoft Sans Serif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B0245792-6CBA-F65F-2019-C7019A756BD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2534" y="1198021"/>
            <a:ext cx="4475282" cy="307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264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83BC-036C-1A22-8EA8-C3FAC972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FLOPS Empirically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B2F2-0960-3E6B-A9A4-7B915447D1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00644"/>
            <a:ext cx="8085415" cy="3077573"/>
          </a:xfrm>
        </p:spPr>
        <p:txBody>
          <a:bodyPr/>
          <a:lstStyle/>
          <a:p>
            <a:r>
              <a:rPr lang="en-US" dirty="0"/>
              <a:t>There are libraries for computing FLOPS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https://github.com/MrYxJ/calculate-flops.pytorch</a:t>
            </a:r>
            <a:r>
              <a:rPr lang="en-US" dirty="0"/>
              <a:t> 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3FF0DAF-D76B-EE9A-D734-8DE07D31C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87" y="1845917"/>
            <a:ext cx="7772400" cy="24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81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83BC-036C-1A22-8EA8-C3FAC972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FLOPS Empirically </a:t>
            </a:r>
          </a:p>
        </p:txBody>
      </p:sp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FE377B11-466B-BBCD-1970-38E32FBDA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75"/>
          <a:stretch/>
        </p:blipFill>
        <p:spPr>
          <a:xfrm>
            <a:off x="1557394" y="1810457"/>
            <a:ext cx="5896692" cy="3190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430DDF4-1F03-8A42-0CF4-0AFA0F191B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00644"/>
            <a:ext cx="8085415" cy="3077573"/>
          </a:xfrm>
        </p:spPr>
        <p:txBody>
          <a:bodyPr/>
          <a:lstStyle/>
          <a:p>
            <a:r>
              <a:rPr lang="en-US" dirty="0"/>
              <a:t>There are libraries for computing FLOPS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3"/>
              </a:rPr>
              <a:t>https://github.com/MrYxJ/calculate-flops.pytorch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1948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921D-F2A6-9A67-A531-AEEDDFD5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B09A8-B5C6-0907-5DB5-92D0018F16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One can measure the computational cost of training neural networks in terms of FLOPS.  </a:t>
            </a:r>
          </a:p>
          <a:p>
            <a:endParaRPr lang="en-US" dirty="0"/>
          </a:p>
          <a:p>
            <a:r>
              <a:rPr lang="en-US" dirty="0"/>
              <a:t>Such estimates allow you to estimate the training time of your model, given your GPU specs. </a:t>
            </a:r>
          </a:p>
          <a:p>
            <a:endParaRPr lang="en-US" dirty="0"/>
          </a:p>
          <a:p>
            <a:r>
              <a:rPr lang="en-US" dirty="0"/>
              <a:t>What else can we do?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53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1D137-F965-5EB9-7DAE-DB7603EB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Optimal Scaling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D73E3-039E-6961-BB34-A6B82BBB80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8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D791-ED32-3A8F-8220-B5C28FD1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Scaling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6C9CC-235A-0C5A-48AE-E6B7487BE7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A real problem: </a:t>
            </a:r>
            <a:r>
              <a:rPr lang="en-US" dirty="0"/>
              <a:t>Your boss gives you a compute budget $$$. What is the best model you can build with this budget? </a:t>
            </a:r>
          </a:p>
          <a:p>
            <a:r>
              <a:rPr lang="en-US" dirty="0"/>
              <a:t>We know from the literature that </a:t>
            </a:r>
            <a:r>
              <a:rPr lang="en-US" dirty="0">
                <a:solidFill>
                  <a:srgbClr val="C00000"/>
                </a:solidFill>
              </a:rPr>
              <a:t>larger </a:t>
            </a:r>
            <a:r>
              <a:rPr lang="en-US" dirty="0"/>
              <a:t>models generally lead to </a:t>
            </a:r>
            <a:r>
              <a:rPr lang="en-US" dirty="0">
                <a:solidFill>
                  <a:srgbClr val="C00000"/>
                </a:solidFill>
              </a:rPr>
              <a:t>better </a:t>
            </a:r>
            <a:r>
              <a:rPr lang="en-US" dirty="0"/>
              <a:t>models. </a:t>
            </a:r>
          </a:p>
          <a:p>
            <a:pPr lvl="1"/>
            <a:r>
              <a:rPr lang="en-US" dirty="0"/>
              <a:t>Does that mean that you should aim to build the largest model possible? </a:t>
            </a:r>
          </a:p>
          <a:p>
            <a:r>
              <a:rPr lang="en-US" dirty="0"/>
              <a:t>Intuitively, if you choose a model that is </a:t>
            </a:r>
            <a:r>
              <a:rPr lang="en-US" dirty="0">
                <a:solidFill>
                  <a:srgbClr val="C00000"/>
                </a:solidFill>
              </a:rPr>
              <a:t>too large </a:t>
            </a:r>
            <a:r>
              <a:rPr lang="en-US" dirty="0"/>
              <a:t>for your budget, you need to </a:t>
            </a:r>
            <a:r>
              <a:rPr lang="en-US" dirty="0">
                <a:solidFill>
                  <a:srgbClr val="C00000"/>
                </a:solidFill>
              </a:rPr>
              <a:t>cut your training </a:t>
            </a:r>
            <a:r>
              <a:rPr lang="en-US" dirty="0"/>
              <a:t>cycles that </a:t>
            </a:r>
            <a:r>
              <a:rPr lang="en-US" dirty="0">
                <a:solidFill>
                  <a:srgbClr val="C00000"/>
                </a:solidFill>
              </a:rPr>
              <a:t>may reduce its quality</a:t>
            </a:r>
            <a:r>
              <a:rPr lang="en-US" dirty="0"/>
              <a:t>. </a:t>
            </a:r>
          </a:p>
          <a:p>
            <a:r>
              <a:rPr lang="en-US" b="1" dirty="0"/>
              <a:t>This chapter:</a:t>
            </a:r>
            <a:r>
              <a:rPr lang="en-US" dirty="0"/>
              <a:t> </a:t>
            </a:r>
            <a:r>
              <a:rPr lang="en-US" dirty="0">
                <a:solidFill>
                  <a:srgbClr val="37761C"/>
                </a:solidFill>
              </a:rPr>
              <a:t>principled approach to selecting optimal data/model scaling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33936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108362" y="1332785"/>
            <a:ext cx="3984791" cy="3051840"/>
            <a:chOff x="5052377" y="1332785"/>
            <a:chExt cx="3984791" cy="3051840"/>
          </a:xfrm>
        </p:grpSpPr>
        <p:sp>
          <p:nvSpPr>
            <p:cNvPr id="4" name="object 4"/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335284" y="2408057"/>
            <a:ext cx="41275" cy="1610995"/>
            <a:chOff x="6279299" y="2408057"/>
            <a:chExt cx="41275" cy="1610995"/>
          </a:xfrm>
        </p:grpSpPr>
        <p:sp>
          <p:nvSpPr>
            <p:cNvPr id="19" name="object 19"/>
            <p:cNvSpPr/>
            <p:nvPr/>
          </p:nvSpPr>
          <p:spPr>
            <a:xfrm>
              <a:off x="6299787" y="2456045"/>
              <a:ext cx="0" cy="1558290"/>
            </a:xfrm>
            <a:custGeom>
              <a:avLst/>
              <a:gdLst/>
              <a:ahLst/>
              <a:cxnLst/>
              <a:rect l="l" t="t" r="r" b="b"/>
              <a:pathLst>
                <a:path h="1558289">
                  <a:moveTo>
                    <a:pt x="0" y="15577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06899" y="2824269"/>
            <a:ext cx="848994" cy="818814"/>
          </a:xfrm>
          <a:prstGeom prst="rect">
            <a:avLst/>
          </a:prstGeom>
          <a:ln w="9699">
            <a:solidFill>
              <a:srgbClr val="1F262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85725" marR="16764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Optimal  </a:t>
            </a:r>
            <a:r>
              <a:rPr sz="1200" spc="2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model  </a:t>
            </a:r>
            <a:r>
              <a:rPr sz="1200" spc="-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size </a:t>
            </a:r>
            <a:r>
              <a:rPr sz="1200" spc="1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for  compute</a:t>
            </a:r>
            <a:endParaRPr sz="1200" dirty="0">
              <a:latin typeface="Corbel" panose="020B0503020204020204" pitchFamily="34" charset="0"/>
              <a:ea typeface="Tahoma" panose="020B0604030504040204" pitchFamily="34" charset="0"/>
              <a:cs typeface="Free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75084" y="3956579"/>
            <a:ext cx="150524" cy="134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03863" y="4590303"/>
            <a:ext cx="2558616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Photo</a:t>
            </a:r>
            <a:r>
              <a:rPr sz="900" spc="-70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5" dirty="0">
                <a:latin typeface="Lato"/>
                <a:ea typeface="Tahoma" panose="020B0604030504040204" pitchFamily="34" charset="0"/>
                <a:cs typeface="Lato"/>
              </a:rPr>
              <a:t>credit: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GPT3,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Brown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et.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al.,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2020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92A8D1B0-9DD4-A064-B153-DD29A996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6559CD1-8DB1-A792-DDE1-A2B837AE6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635321" cy="3077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orbel" panose="020B0503020204020204" pitchFamily="34" charset="0"/>
                <a:cs typeface="FreeSans"/>
              </a:rPr>
              <a:t>Experimental Setup: </a:t>
            </a:r>
          </a:p>
          <a:p>
            <a:r>
              <a:rPr lang="en-US" sz="1800" dirty="0">
                <a:latin typeface="Corbel" panose="020B0503020204020204" pitchFamily="34" charset="0"/>
                <a:cs typeface="FreeSans"/>
              </a:rPr>
              <a:t>Pre-train various models of different sizes </a:t>
            </a:r>
          </a:p>
          <a:p>
            <a:r>
              <a:rPr lang="en-US" sz="1800" dirty="0">
                <a:latin typeface="Corbel" panose="020B0503020204020204" pitchFamily="34" charset="0"/>
                <a:cs typeface="FreeSans"/>
              </a:rPr>
              <a:t>Plot their validation loss throughout training</a:t>
            </a:r>
          </a:p>
          <a:p>
            <a:endParaRPr lang="en-US" sz="1800" b="1" dirty="0">
              <a:latin typeface="Corbel" panose="020B0503020204020204" pitchFamily="34" charset="0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4566814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108362" y="1198035"/>
            <a:ext cx="3985260" cy="3187065"/>
            <a:chOff x="5052377" y="1198035"/>
            <a:chExt cx="3985260" cy="3187065"/>
          </a:xfrm>
        </p:grpSpPr>
        <p:sp>
          <p:nvSpPr>
            <p:cNvPr id="4" name="object 4"/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864688" y="1202797"/>
              <a:ext cx="109855" cy="621665"/>
            </a:xfrm>
            <a:custGeom>
              <a:avLst/>
              <a:gdLst/>
              <a:ahLst/>
              <a:cxnLst/>
              <a:rect l="l" t="t" r="r" b="b"/>
              <a:pathLst>
                <a:path w="109854" h="621664">
                  <a:moveTo>
                    <a:pt x="109474" y="0"/>
                  </a:moveTo>
                  <a:lnTo>
                    <a:pt x="0" y="62141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0"/>
                  </a:moveTo>
                  <a:lnTo>
                    <a:pt x="7999" y="45299"/>
                  </a:lnTo>
                  <a:lnTo>
                    <a:pt x="30974" y="54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10897" y="643148"/>
            <a:ext cx="1282700" cy="509755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100965">
              <a:lnSpc>
                <a:spcPct val="100000"/>
              </a:lnSpc>
              <a:spcBef>
                <a:spcPts val="615"/>
              </a:spcBef>
            </a:pPr>
            <a:r>
              <a:rPr sz="1400" spc="-2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Small </a:t>
            </a:r>
            <a:r>
              <a:rPr sz="1400" spc="2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plateaus</a:t>
            </a:r>
            <a:r>
              <a:rPr sz="1400" spc="-3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 </a:t>
            </a:r>
            <a:r>
              <a:rPr sz="1400" spc="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early</a:t>
            </a:r>
            <a:endParaRPr sz="1400" dirty="0">
              <a:latin typeface="Corbel" panose="020B0503020204020204" pitchFamily="34" charset="0"/>
              <a:ea typeface="Tahoma" panose="020B0604030504040204" pitchFamily="34" charset="0"/>
              <a:cs typeface="Free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60457" y="307961"/>
            <a:ext cx="1644650" cy="3205480"/>
            <a:chOff x="7504472" y="307961"/>
            <a:chExt cx="1644650" cy="3205480"/>
          </a:xfrm>
        </p:grpSpPr>
        <p:sp>
          <p:nvSpPr>
            <p:cNvPr id="13" name="object 13"/>
            <p:cNvSpPr/>
            <p:nvPr/>
          </p:nvSpPr>
          <p:spPr>
            <a:xfrm>
              <a:off x="8066458" y="928323"/>
              <a:ext cx="260350" cy="2537460"/>
            </a:xfrm>
            <a:custGeom>
              <a:avLst/>
              <a:gdLst/>
              <a:ahLst/>
              <a:cxnLst/>
              <a:rect l="l" t="t" r="r" b="b"/>
              <a:pathLst>
                <a:path w="260350" h="2537460">
                  <a:moveTo>
                    <a:pt x="260274" y="0"/>
                  </a:moveTo>
                  <a:lnTo>
                    <a:pt x="0" y="253694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11249" y="44599"/>
                  </a:moveTo>
                  <a:lnTo>
                    <a:pt x="0" y="0"/>
                  </a:lnTo>
                  <a:lnTo>
                    <a:pt x="31299" y="3199"/>
                  </a:lnTo>
                  <a:lnTo>
                    <a:pt x="11249" y="445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0"/>
                  </a:moveTo>
                  <a:lnTo>
                    <a:pt x="11249" y="44599"/>
                  </a:lnTo>
                  <a:lnTo>
                    <a:pt x="31299" y="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509234" y="312724"/>
              <a:ext cx="1635125" cy="615950"/>
            </a:xfrm>
            <a:custGeom>
              <a:avLst/>
              <a:gdLst/>
              <a:ahLst/>
              <a:cxnLst/>
              <a:rect l="l" t="t" r="r" b="b"/>
              <a:pathLst>
                <a:path w="1635125" h="615950">
                  <a:moveTo>
                    <a:pt x="0" y="0"/>
                  </a:moveTo>
                  <a:lnTo>
                    <a:pt x="1634996" y="0"/>
                  </a:lnTo>
                  <a:lnTo>
                    <a:pt x="1634996" y="615598"/>
                  </a:lnTo>
                  <a:lnTo>
                    <a:pt x="0" y="615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638247" y="378636"/>
            <a:ext cx="1477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Large </a:t>
            </a:r>
            <a:r>
              <a:rPr sz="1400" spc="2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reaches </a:t>
            </a:r>
            <a:r>
              <a:rPr sz="1400" spc="2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lower</a:t>
            </a:r>
            <a:r>
              <a:rPr sz="1400" spc="-2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loss</a:t>
            </a:r>
            <a:endParaRPr sz="1400" dirty="0">
              <a:latin typeface="Corbel" panose="020B0503020204020204" pitchFamily="34" charset="0"/>
              <a:ea typeface="Tahoma" panose="020B0604030504040204" pitchFamily="34" charset="0"/>
              <a:cs typeface="Free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79927" y="4590303"/>
            <a:ext cx="2558616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Photo</a:t>
            </a:r>
            <a:r>
              <a:rPr sz="900" spc="-70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5" dirty="0">
                <a:latin typeface="Lato"/>
                <a:ea typeface="Tahoma" panose="020B0604030504040204" pitchFamily="34" charset="0"/>
                <a:cs typeface="Lato"/>
              </a:rPr>
              <a:t>credit: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GPT3,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Brown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et.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al.,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2020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92A8D1B0-9DD4-A064-B153-DD29A996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</a:t>
            </a:r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6559CD1-8DB1-A792-DDE1-A2B837AE6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635321" cy="3077573"/>
          </a:xfrm>
        </p:spPr>
        <p:txBody>
          <a:bodyPr>
            <a:normAutofit/>
          </a:bodyPr>
          <a:lstStyle/>
          <a:p>
            <a:r>
              <a:rPr lang="en-US" sz="1800" spc="-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Smaller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don’t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have </a:t>
            </a:r>
            <a:r>
              <a:rPr lang="en-US" sz="1800" spc="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enough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capacity 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utilize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extra compute.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They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plateau  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early.</a:t>
            </a:r>
          </a:p>
          <a:p>
            <a:pPr marL="0" indent="0">
              <a:buNone/>
            </a:pPr>
            <a:endParaRPr lang="en-US" spc="-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Larger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are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initially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slower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train,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but 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with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more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they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reach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lower</a:t>
            </a:r>
            <a:r>
              <a:rPr lang="en-US" sz="1800" spc="-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losses.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32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108362" y="1332785"/>
            <a:ext cx="3984791" cy="3051840"/>
            <a:chOff x="5052377" y="1332785"/>
            <a:chExt cx="3984791" cy="3051840"/>
          </a:xfrm>
        </p:grpSpPr>
        <p:sp>
          <p:nvSpPr>
            <p:cNvPr id="4" name="object 4"/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0"/>
                  </a:moveTo>
                  <a:lnTo>
                    <a:pt x="7999" y="45299"/>
                  </a:lnTo>
                  <a:lnTo>
                    <a:pt x="30974" y="54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579927" y="4590303"/>
            <a:ext cx="2558616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Photo</a:t>
            </a:r>
            <a:r>
              <a:rPr sz="900" spc="-70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5" dirty="0">
                <a:latin typeface="Lato"/>
                <a:ea typeface="Tahoma" panose="020B0604030504040204" pitchFamily="34" charset="0"/>
                <a:cs typeface="Lato"/>
              </a:rPr>
              <a:t>credit: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GPT3,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Brown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et.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al.,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2020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92A8D1B0-9DD4-A064-B153-DD29A996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r>
              <a:rPr lang="en-US" sz="2800" spc="-9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- </a:t>
            </a:r>
            <a:r>
              <a:rPr lang="en-US" sz="280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800" spc="3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lang="en-US" sz="2800" spc="1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2800" spc="-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E6559CD1-8DB1-A792-DDE1-A2B837AE6F3E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4635321" cy="307757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say our compute budget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PetaFLOPs</a:t>
                </a:r>
                <a:r>
                  <a:rPr lang="en-US" dirty="0"/>
                  <a:t>-days. </a:t>
                </a:r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8100"/>
                    </a:solidFill>
                  </a:rPr>
                  <a:t>optimal model</a:t>
                </a:r>
                <a:r>
                  <a:rPr lang="en-US" dirty="0"/>
                  <a:t> is the one that plateaus at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  </a:t>
                </a:r>
              </a:p>
              <a:p>
                <a:endParaRPr lang="en-US" dirty="0">
                  <a:latin typeface="Corbel" panose="020B0503020204020204" pitchFamily="34" charset="0"/>
                  <a:cs typeface="FreeSans"/>
                </a:endParaRPr>
              </a:p>
              <a:p>
                <a:r>
                  <a:rPr lang="en-US" dirty="0"/>
                  <a:t>If we train a </a:t>
                </a:r>
                <a:r>
                  <a:rPr lang="en-US" dirty="0">
                    <a:solidFill>
                      <a:srgbClr val="C00000"/>
                    </a:solidFill>
                  </a:rPr>
                  <a:t>larger </a:t>
                </a:r>
                <a:r>
                  <a:rPr lang="en-US" dirty="0"/>
                  <a:t>model than optimality point, we won’t reach the best performance. </a:t>
                </a:r>
              </a:p>
              <a:p>
                <a:endParaRPr lang="en-US" dirty="0">
                  <a:latin typeface="Corbel" panose="020B0503020204020204" pitchFamily="34" charset="0"/>
                  <a:cs typeface="FreeSans"/>
                </a:endParaRPr>
              </a:p>
              <a:p>
                <a:r>
                  <a:rPr lang="en-US" dirty="0"/>
                  <a:t>If we train a </a:t>
                </a:r>
                <a:r>
                  <a:rPr lang="en-US" dirty="0">
                    <a:solidFill>
                      <a:srgbClr val="C00000"/>
                    </a:solidFill>
                  </a:rPr>
                  <a:t>smaller</a:t>
                </a:r>
                <a:r>
                  <a:rPr lang="en-US" dirty="0"/>
                  <a:t> model the performance wouldn’t be optimal</a:t>
                </a:r>
                <a:endParaRPr lang="en-US" dirty="0">
                  <a:latin typeface="Corbel" panose="020B0503020204020204" pitchFamily="34" charset="0"/>
                  <a:cs typeface="FreeSans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8" name="Content Placeholder 27">
                <a:extLst>
                  <a:ext uri="{FF2B5EF4-FFF2-40B4-BE49-F238E27FC236}">
                    <a16:creationId xmlns:a16="http://schemas.microsoft.com/office/drawing/2014/main" id="{E6559CD1-8DB1-A792-DDE1-A2B837AE6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4635321" cy="3077573"/>
              </a:xfrm>
              <a:blipFill>
                <a:blip r:embed="rId3"/>
                <a:stretch>
                  <a:fillRect l="-820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5C4F86-4057-1DFA-988B-6FC87F1E137E}"/>
              </a:ext>
            </a:extLst>
          </p:cNvPr>
          <p:cNvCxnSpPr>
            <a:cxnSpLocks/>
          </p:cNvCxnSpPr>
          <p:nvPr/>
        </p:nvCxnSpPr>
        <p:spPr>
          <a:xfrm flipV="1">
            <a:off x="6627039" y="2571750"/>
            <a:ext cx="0" cy="1435986"/>
          </a:xfrm>
          <a:prstGeom prst="straightConnector1">
            <a:avLst/>
          </a:prstGeom>
          <a:ln w="38100">
            <a:solidFill>
              <a:srgbClr val="FF81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B6C4D7-CE35-0629-344F-3499F06959F6}"/>
              </a:ext>
            </a:extLst>
          </p:cNvPr>
          <p:cNvSpPr txBox="1"/>
          <p:nvPr/>
        </p:nvSpPr>
        <p:spPr>
          <a:xfrm>
            <a:off x="5584645" y="2541797"/>
            <a:ext cx="89531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anchor="ctr">
            <a:spAutoFit/>
          </a:bodyPr>
          <a:lstStyle/>
          <a:p>
            <a:pPr marL="85725" marR="100965" algn="ctr">
              <a:lnSpc>
                <a:spcPct val="100000"/>
              </a:lnSpc>
              <a:spcBef>
                <a:spcPts val="615"/>
              </a:spcBef>
            </a:pPr>
            <a:r>
              <a:rPr lang="en-US" sz="120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Optimality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A662FD-D2FE-BC65-BDE8-45C51D67BAE4}"/>
              </a:ext>
            </a:extLst>
          </p:cNvPr>
          <p:cNvCxnSpPr>
            <a:cxnSpLocks/>
          </p:cNvCxnSpPr>
          <p:nvPr/>
        </p:nvCxnSpPr>
        <p:spPr>
          <a:xfrm>
            <a:off x="5971264" y="771351"/>
            <a:ext cx="227499" cy="585512"/>
          </a:xfrm>
          <a:prstGeom prst="straightConnector1">
            <a:avLst/>
          </a:prstGeom>
          <a:ln w="38100">
            <a:solidFill>
              <a:srgbClr val="FF81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3A047BA-AC75-4CDF-E772-69BAE2CDE933}"/>
              </a:ext>
            </a:extLst>
          </p:cNvPr>
          <p:cNvSpPr txBox="1"/>
          <p:nvPr/>
        </p:nvSpPr>
        <p:spPr>
          <a:xfrm>
            <a:off x="5319566" y="569377"/>
            <a:ext cx="122481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anchor="ctr">
            <a:spAutoFit/>
          </a:bodyPr>
          <a:lstStyle/>
          <a:p>
            <a:pPr marL="85725" marR="100965" algn="ctr">
              <a:lnSpc>
                <a:spcPct val="100000"/>
              </a:lnSpc>
              <a:spcBef>
                <a:spcPts val="615"/>
              </a:spcBef>
            </a:pPr>
            <a:r>
              <a:rPr lang="en-US" sz="120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Optimal model</a:t>
            </a:r>
          </a:p>
        </p:txBody>
      </p:sp>
    </p:spTree>
    <p:extLst>
      <p:ext uri="{BB962C8B-B14F-4D97-AF65-F5344CB8AC3E}">
        <p14:creationId xmlns:p14="http://schemas.microsoft.com/office/powerpoint/2010/main" val="3676186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D3194AC-C347-287F-322D-B176A5F8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r>
              <a:rPr lang="en-US" sz="2800" spc="-9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- </a:t>
            </a:r>
            <a:r>
              <a:rPr lang="en-US" sz="280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800" spc="3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lang="en-US" sz="2800" spc="1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2800" spc="-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lang="en-US" sz="2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3C91C34-8C75-2630-DBC2-DA1D03359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672745" cy="3077573"/>
          </a:xfrm>
        </p:spPr>
        <p:txBody>
          <a:bodyPr>
            <a:normAutofit/>
          </a:bodyPr>
          <a:lstStyle/>
          <a:p>
            <a:r>
              <a:rPr lang="en-US" sz="1800" spc="-10" dirty="0">
                <a:latin typeface="Corbel" panose="020B0503020204020204" pitchFamily="34" charset="0"/>
              </a:rPr>
              <a:t>The </a:t>
            </a:r>
            <a:r>
              <a:rPr lang="en-US" sz="1800" spc="10" dirty="0">
                <a:latin typeface="Corbel" panose="020B0503020204020204" pitchFamily="34" charset="0"/>
              </a:rPr>
              <a:t>idea </a:t>
            </a:r>
            <a:r>
              <a:rPr lang="en-US" sz="1800" spc="35" dirty="0">
                <a:latin typeface="Corbel" panose="020B0503020204020204" pitchFamily="34" charset="0"/>
              </a:rPr>
              <a:t>of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</a:rPr>
              <a:t> </a:t>
            </a:r>
            <a:r>
              <a:rPr lang="en-US" sz="1800" spc="10" dirty="0">
                <a:solidFill>
                  <a:srgbClr val="C00000"/>
                </a:solidFill>
                <a:latin typeface="Corbel" panose="020B0503020204020204" pitchFamily="34" charset="0"/>
              </a:rPr>
              <a:t>“optimal </a:t>
            </a:r>
            <a:r>
              <a:rPr lang="en-US" sz="1800" spc="30" dirty="0">
                <a:solidFill>
                  <a:srgbClr val="C00000"/>
                </a:solidFill>
                <a:latin typeface="Corbel" panose="020B0503020204020204" pitchFamily="34" charset="0"/>
              </a:rPr>
              <a:t>model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</a:rPr>
              <a:t>size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</a:rPr>
              <a:t>for given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</a:rPr>
              <a:t>compute”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</a:rPr>
              <a:t>was </a:t>
            </a:r>
            <a:r>
              <a:rPr lang="en-US" sz="1800" spc="20" dirty="0">
                <a:latin typeface="Corbel" panose="020B0503020204020204" pitchFamily="34" charset="0"/>
              </a:rPr>
              <a:t>introduced </a:t>
            </a:r>
            <a:r>
              <a:rPr lang="en-US" sz="1800" spc="25" dirty="0">
                <a:latin typeface="Corbel" panose="020B0503020204020204" pitchFamily="34" charset="0"/>
              </a:rPr>
              <a:t>by </a:t>
            </a:r>
            <a:r>
              <a:rPr lang="en-US" sz="1800" spc="-30" dirty="0">
                <a:latin typeface="Corbel" panose="020B0503020204020204" pitchFamily="34" charset="0"/>
              </a:rPr>
              <a:t>Kaplan </a:t>
            </a:r>
            <a:r>
              <a:rPr lang="en-US" sz="1800" spc="10" dirty="0">
                <a:latin typeface="Corbel" panose="020B0503020204020204" pitchFamily="34" charset="0"/>
              </a:rPr>
              <a:t>et.</a:t>
            </a:r>
            <a:r>
              <a:rPr lang="en-US" sz="1800" spc="60" dirty="0">
                <a:latin typeface="Corbel" panose="020B0503020204020204" pitchFamily="34" charset="0"/>
              </a:rPr>
              <a:t> </a:t>
            </a:r>
            <a:r>
              <a:rPr lang="en-US" sz="1800" spc="-35" dirty="0">
                <a:latin typeface="Corbel" panose="020B0503020204020204" pitchFamily="34" charset="0"/>
              </a:rPr>
              <a:t>al.</a:t>
            </a:r>
          </a:p>
          <a:p>
            <a:pPr marL="0" indent="0">
              <a:buNone/>
            </a:pPr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</a:endParaRPr>
          </a:p>
          <a:p>
            <a:r>
              <a:rPr lang="en-US" sz="1800" spc="15" dirty="0">
                <a:latin typeface="Corbel" panose="020B0503020204020204" pitchFamily="34" charset="0"/>
              </a:rPr>
              <a:t>In ideal world, we are given lots of compute to train many models to find the optimality. </a:t>
            </a:r>
          </a:p>
          <a:p>
            <a:r>
              <a:rPr lang="en-US" sz="1800" spc="15" dirty="0">
                <a:latin typeface="Corbel" panose="020B0503020204020204" pitchFamily="34" charset="0"/>
              </a:rPr>
              <a:t>Alas not </a:t>
            </a:r>
            <a:r>
              <a:rPr lang="en-US" sz="1800" spc="10" dirty="0">
                <a:latin typeface="Corbel" panose="020B0503020204020204" pitchFamily="34" charset="0"/>
              </a:rPr>
              <a:t>feasible </a:t>
            </a:r>
            <a:r>
              <a:rPr lang="en-US" sz="1800" spc="30" dirty="0">
                <a:latin typeface="Corbel" panose="020B0503020204020204" pitchFamily="34" charset="0"/>
              </a:rPr>
              <a:t>when </a:t>
            </a:r>
            <a:r>
              <a:rPr lang="en-US" sz="1800" spc="35" dirty="0">
                <a:latin typeface="Corbel" panose="020B0503020204020204" pitchFamily="34" charset="0"/>
              </a:rPr>
              <a:t>you </a:t>
            </a:r>
            <a:r>
              <a:rPr lang="en-US" sz="1800" spc="10" dirty="0">
                <a:latin typeface="Corbel" panose="020B0503020204020204" pitchFamily="34" charset="0"/>
              </a:rPr>
              <a:t>have </a:t>
            </a:r>
            <a:r>
              <a:rPr lang="en-US" sz="1800" spc="30" dirty="0">
                <a:latin typeface="Corbel" panose="020B0503020204020204" pitchFamily="34" charset="0"/>
              </a:rPr>
              <a:t>budget </a:t>
            </a:r>
            <a:r>
              <a:rPr lang="en-US" sz="1800" spc="45" dirty="0">
                <a:latin typeface="Corbel" panose="020B0503020204020204" pitchFamily="34" charset="0"/>
              </a:rPr>
              <a:t>to </a:t>
            </a:r>
            <a:r>
              <a:rPr lang="en-US" sz="1800" dirty="0">
                <a:latin typeface="Corbel" panose="020B0503020204020204" pitchFamily="34" charset="0"/>
              </a:rPr>
              <a:t>train </a:t>
            </a:r>
            <a:r>
              <a:rPr lang="en-US" sz="1800" spc="-30" dirty="0">
                <a:latin typeface="Corbel" panose="020B0503020204020204" pitchFamily="34" charset="0"/>
              </a:rPr>
              <a:t>a </a:t>
            </a:r>
            <a:r>
              <a:rPr lang="en-US" sz="1800" spc="15" dirty="0">
                <a:latin typeface="Corbel" panose="020B0503020204020204" pitchFamily="34" charset="0"/>
              </a:rPr>
              <a:t>single</a:t>
            </a:r>
            <a:r>
              <a:rPr lang="en-US" sz="1800" spc="-5" dirty="0">
                <a:latin typeface="Corbel" panose="020B0503020204020204" pitchFamily="34" charset="0"/>
              </a:rPr>
              <a:t> </a:t>
            </a:r>
            <a:r>
              <a:rPr lang="en-US" sz="1800" spc="20" dirty="0">
                <a:latin typeface="Corbel" panose="020B0503020204020204" pitchFamily="34" charset="0"/>
              </a:rPr>
              <a:t>model.</a:t>
            </a:r>
          </a:p>
          <a:p>
            <a:pPr marL="0" indent="0">
              <a:buNone/>
            </a:pPr>
            <a:endParaRPr lang="en-US" sz="1800" spc="-35" dirty="0">
              <a:latin typeface="Corbel" panose="020B0503020204020204" pitchFamily="34" charset="0"/>
            </a:endParaRPr>
          </a:p>
          <a:p>
            <a:r>
              <a:rPr lang="en-US" sz="1800" spc="-5" dirty="0">
                <a:latin typeface="Corbel" panose="020B0503020204020204" pitchFamily="34" charset="0"/>
              </a:rPr>
              <a:t>If we have the equations (“laws”) describing the behavior, we can compute it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</a:rPr>
              <a:t>analytically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</a:rPr>
              <a:t>.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/>
          </a:p>
        </p:txBody>
      </p:sp>
      <p:sp>
        <p:nvSpPr>
          <p:cNvPr id="43" name="object 25">
            <a:extLst>
              <a:ext uri="{FF2B5EF4-FFF2-40B4-BE49-F238E27FC236}">
                <a16:creationId xmlns:a16="http://schemas.microsoft.com/office/drawing/2014/main" id="{EADD4D9B-6DBF-0EAF-9B46-9B6CDC465AD2}"/>
              </a:ext>
            </a:extLst>
          </p:cNvPr>
          <p:cNvSpPr txBox="1"/>
          <p:nvPr/>
        </p:nvSpPr>
        <p:spPr>
          <a:xfrm>
            <a:off x="5579927" y="4590303"/>
            <a:ext cx="2558616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Photo</a:t>
            </a:r>
            <a:r>
              <a:rPr sz="900" spc="-70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5" dirty="0">
                <a:latin typeface="Lato"/>
                <a:ea typeface="Tahoma" panose="020B0604030504040204" pitchFamily="34" charset="0"/>
                <a:cs typeface="Lato"/>
              </a:rPr>
              <a:t>credit: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GPT3,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Brown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et.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al.,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2020</a:t>
            </a:r>
          </a:p>
        </p:txBody>
      </p:sp>
      <p:grpSp>
        <p:nvGrpSpPr>
          <p:cNvPr id="44" name="object 3">
            <a:extLst>
              <a:ext uri="{FF2B5EF4-FFF2-40B4-BE49-F238E27FC236}">
                <a16:creationId xmlns:a16="http://schemas.microsoft.com/office/drawing/2014/main" id="{D1A429B0-8071-4659-364A-0B3524CA8E2E}"/>
              </a:ext>
            </a:extLst>
          </p:cNvPr>
          <p:cNvGrpSpPr/>
          <p:nvPr/>
        </p:nvGrpSpPr>
        <p:grpSpPr>
          <a:xfrm>
            <a:off x="5108362" y="1332785"/>
            <a:ext cx="3984791" cy="3051840"/>
            <a:chOff x="5052377" y="1332785"/>
            <a:chExt cx="3984791" cy="3051840"/>
          </a:xfrm>
        </p:grpSpPr>
        <p:sp>
          <p:nvSpPr>
            <p:cNvPr id="45" name="object 4">
              <a:extLst>
                <a:ext uri="{FF2B5EF4-FFF2-40B4-BE49-F238E27FC236}">
                  <a16:creationId xmlns:a16="http://schemas.microsoft.com/office/drawing/2014/main" id="{93F66445-C86E-58C3-F48B-E7444C3C8476}"/>
                </a:ext>
              </a:extLst>
            </p:cNvPr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object 6">
              <a:extLst>
                <a:ext uri="{FF2B5EF4-FFF2-40B4-BE49-F238E27FC236}">
                  <a16:creationId xmlns:a16="http://schemas.microsoft.com/office/drawing/2014/main" id="{9B8C2A5F-2DCB-AAED-D43D-AF0811150130}"/>
                </a:ext>
              </a:extLst>
            </p:cNvPr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697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D3194AC-C347-287F-322D-B176A5F8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r>
              <a:rPr lang="en-US" sz="2800" spc="-9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- </a:t>
            </a:r>
            <a:r>
              <a:rPr lang="en-US" sz="280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800" spc="3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lang="en-US" sz="2800" spc="1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2800" spc="-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lang="en-US" sz="2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3C91C34-8C75-2630-DBC2-DA1D03359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672745" cy="3077573"/>
          </a:xfrm>
        </p:spPr>
        <p:txBody>
          <a:bodyPr>
            <a:normAutofit/>
          </a:bodyPr>
          <a:lstStyle/>
          <a:p>
            <a:r>
              <a:rPr lang="en-US" sz="1800" dirty="0"/>
              <a:t>What is the function that describes this </a:t>
            </a:r>
            <a:r>
              <a:rPr lang="en-US" sz="1800" dirty="0">
                <a:solidFill>
                  <a:srgbClr val="FF8100"/>
                </a:solidFill>
              </a:rPr>
              <a:t>optimality line</a:t>
            </a:r>
            <a:r>
              <a:rPr lang="en-US" sz="1800" dirty="0"/>
              <a:t>?</a:t>
            </a:r>
            <a:r>
              <a:rPr lang="en-US" sz="1800" dirty="0">
                <a:solidFill>
                  <a:srgbClr val="FF8100"/>
                </a:solidFill>
              </a:rPr>
              <a:t> </a:t>
            </a:r>
            <a:endParaRPr lang="en-US" sz="1800" dirty="0"/>
          </a:p>
        </p:txBody>
      </p:sp>
      <p:sp>
        <p:nvSpPr>
          <p:cNvPr id="43" name="object 25">
            <a:extLst>
              <a:ext uri="{FF2B5EF4-FFF2-40B4-BE49-F238E27FC236}">
                <a16:creationId xmlns:a16="http://schemas.microsoft.com/office/drawing/2014/main" id="{EADD4D9B-6DBF-0EAF-9B46-9B6CDC465AD2}"/>
              </a:ext>
            </a:extLst>
          </p:cNvPr>
          <p:cNvSpPr txBox="1"/>
          <p:nvPr/>
        </p:nvSpPr>
        <p:spPr>
          <a:xfrm>
            <a:off x="5579927" y="4590303"/>
            <a:ext cx="2558616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Photo</a:t>
            </a:r>
            <a:r>
              <a:rPr sz="900" spc="-70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5" dirty="0">
                <a:latin typeface="Lato"/>
                <a:ea typeface="Tahoma" panose="020B0604030504040204" pitchFamily="34" charset="0"/>
                <a:cs typeface="Lato"/>
              </a:rPr>
              <a:t>credit: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GPT3,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Brown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et.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al.,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2020</a:t>
            </a:r>
          </a:p>
        </p:txBody>
      </p:sp>
      <p:grpSp>
        <p:nvGrpSpPr>
          <p:cNvPr id="44" name="object 3">
            <a:extLst>
              <a:ext uri="{FF2B5EF4-FFF2-40B4-BE49-F238E27FC236}">
                <a16:creationId xmlns:a16="http://schemas.microsoft.com/office/drawing/2014/main" id="{D1A429B0-8071-4659-364A-0B3524CA8E2E}"/>
              </a:ext>
            </a:extLst>
          </p:cNvPr>
          <p:cNvGrpSpPr/>
          <p:nvPr/>
        </p:nvGrpSpPr>
        <p:grpSpPr>
          <a:xfrm>
            <a:off x="5108362" y="1332785"/>
            <a:ext cx="3984791" cy="3051840"/>
            <a:chOff x="5052377" y="1332785"/>
            <a:chExt cx="3984791" cy="3051840"/>
          </a:xfrm>
        </p:grpSpPr>
        <p:sp>
          <p:nvSpPr>
            <p:cNvPr id="45" name="object 4">
              <a:extLst>
                <a:ext uri="{FF2B5EF4-FFF2-40B4-BE49-F238E27FC236}">
                  <a16:creationId xmlns:a16="http://schemas.microsoft.com/office/drawing/2014/main" id="{93F66445-C86E-58C3-F48B-E7444C3C8476}"/>
                </a:ext>
              </a:extLst>
            </p:cNvPr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object 6">
              <a:extLst>
                <a:ext uri="{FF2B5EF4-FFF2-40B4-BE49-F238E27FC236}">
                  <a16:creationId xmlns:a16="http://schemas.microsoft.com/office/drawing/2014/main" id="{9B8C2A5F-2DCB-AAED-D43D-AF0811150130}"/>
                </a:ext>
              </a:extLst>
            </p:cNvPr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F343118-B24F-F181-57B3-D8C72F257B97}"/>
              </a:ext>
            </a:extLst>
          </p:cNvPr>
          <p:cNvCxnSpPr>
            <a:cxnSpLocks/>
          </p:cNvCxnSpPr>
          <p:nvPr/>
        </p:nvCxnSpPr>
        <p:spPr>
          <a:xfrm>
            <a:off x="5466522" y="1739348"/>
            <a:ext cx="2892287" cy="2117035"/>
          </a:xfrm>
          <a:prstGeom prst="straightConnector1">
            <a:avLst/>
          </a:prstGeom>
          <a:ln w="38100">
            <a:solidFill>
              <a:srgbClr val="FF81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6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>
            <a:spLocks noGrp="1"/>
          </p:cNvSpPr>
          <p:nvPr>
            <p:ph type="title"/>
          </p:nvPr>
        </p:nvSpPr>
        <p:spPr>
          <a:xfrm>
            <a:off x="135731" y="107119"/>
            <a:ext cx="8893969" cy="857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 Language Models Exhibit “Emergent” Abilities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DEB59C-8BBA-E732-737F-A13E9344F7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2273575" cy="3077573"/>
          </a:xfrm>
        </p:spPr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With scaling models </a:t>
            </a:r>
            <a:br>
              <a:rPr lang="en-US" dirty="0"/>
            </a:br>
            <a:r>
              <a:rPr lang="en-US" dirty="0"/>
              <a:t>their ICL perf consistency </a:t>
            </a:r>
            <a:br>
              <a:rPr lang="en-US" dirty="0"/>
            </a:br>
            <a:r>
              <a:rPr lang="en-US" dirty="0"/>
              <a:t>improves. </a:t>
            </a:r>
          </a:p>
        </p:txBody>
      </p:sp>
      <p:pic>
        <p:nvPicPr>
          <p:cNvPr id="3" name="Google Shape;439;p72">
            <a:extLst>
              <a:ext uri="{FF2B5EF4-FFF2-40B4-BE49-F238E27FC236}">
                <a16:creationId xmlns:a16="http://schemas.microsoft.com/office/drawing/2014/main" id="{4C83BA5D-C537-A376-9765-D6BB96CA86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43" y="999401"/>
            <a:ext cx="6431069" cy="35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DF9127-7836-1525-A6F7-DAE09D677AB0}"/>
              </a:ext>
            </a:extLst>
          </p:cNvPr>
          <p:cNvSpPr/>
          <p:nvPr/>
        </p:nvSpPr>
        <p:spPr>
          <a:xfrm>
            <a:off x="914400" y="4698475"/>
            <a:ext cx="7588716" cy="3506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" sz="1800" b="1" dirty="0">
                <a:solidFill>
                  <a:schemeClr val="tx1"/>
                </a:solidFill>
                <a:latin typeface="Corbel" panose="020B0503020204020204" pitchFamily="34" charset="0"/>
              </a:rPr>
              <a:t>Emergence —</a:t>
            </a:r>
            <a:r>
              <a:rPr lang="en" sz="1800" dirty="0">
                <a:solidFill>
                  <a:schemeClr val="tx1"/>
                </a:solidFill>
                <a:latin typeface="Corbel" panose="020B0503020204020204" pitchFamily="34" charset="0"/>
              </a:rPr>
              <a:t>qualitative changes in behavior with some “scaling” parameter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91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lang="en-US" spc="-25" dirty="0"/>
              <a:t>Laws of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C37BCDC-C8D9-C2D2-4187-AE2D4CFAFB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1889865" y="2396817"/>
            <a:ext cx="4281805" cy="975360"/>
            <a:chOff x="1889865" y="1911908"/>
            <a:chExt cx="4281805" cy="975360"/>
          </a:xfrm>
        </p:grpSpPr>
        <p:sp>
          <p:nvSpPr>
            <p:cNvPr id="4" name="object 4"/>
            <p:cNvSpPr/>
            <p:nvPr/>
          </p:nvSpPr>
          <p:spPr>
            <a:xfrm>
              <a:off x="1889865" y="2226912"/>
              <a:ext cx="4281226" cy="6601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689417" y="1916671"/>
              <a:ext cx="1050290" cy="372745"/>
            </a:xfrm>
            <a:custGeom>
              <a:avLst/>
              <a:gdLst/>
              <a:ahLst/>
              <a:cxnLst/>
              <a:rect l="l" t="t" r="r" b="b"/>
              <a:pathLst>
                <a:path w="1050289" h="372744">
                  <a:moveTo>
                    <a:pt x="1050147" y="0"/>
                  </a:moveTo>
                  <a:lnTo>
                    <a:pt x="0" y="37268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648692" y="227453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99" y="29652"/>
                  </a:moveTo>
                  <a:lnTo>
                    <a:pt x="0" y="29282"/>
                  </a:lnTo>
                  <a:lnTo>
                    <a:pt x="35474" y="0"/>
                  </a:lnTo>
                  <a:lnTo>
                    <a:pt x="45999" y="2965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48692" y="227453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474" y="0"/>
                  </a:moveTo>
                  <a:lnTo>
                    <a:pt x="0" y="29282"/>
                  </a:lnTo>
                  <a:lnTo>
                    <a:pt x="45999" y="29652"/>
                  </a:lnTo>
                  <a:lnTo>
                    <a:pt x="35474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296316" y="1916671"/>
              <a:ext cx="443865" cy="247015"/>
            </a:xfrm>
            <a:custGeom>
              <a:avLst/>
              <a:gdLst/>
              <a:ahLst/>
              <a:cxnLst/>
              <a:rect l="l" t="t" r="r" b="b"/>
              <a:pathLst>
                <a:path w="443864" h="247014">
                  <a:moveTo>
                    <a:pt x="443249" y="0"/>
                  </a:moveTo>
                  <a:lnTo>
                    <a:pt x="0" y="246429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258541" y="2149350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0" y="34752"/>
                  </a:moveTo>
                  <a:lnTo>
                    <a:pt x="30124" y="0"/>
                  </a:lnTo>
                  <a:lnTo>
                    <a:pt x="45424" y="27499"/>
                  </a:lnTo>
                  <a:lnTo>
                    <a:pt x="0" y="3475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258541" y="2149350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30124" y="0"/>
                  </a:moveTo>
                  <a:lnTo>
                    <a:pt x="0" y="34752"/>
                  </a:lnTo>
                  <a:lnTo>
                    <a:pt x="45424" y="27499"/>
                  </a:lnTo>
                  <a:lnTo>
                    <a:pt x="30124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39565" y="1916671"/>
              <a:ext cx="1127125" cy="314325"/>
            </a:xfrm>
            <a:custGeom>
              <a:avLst/>
              <a:gdLst/>
              <a:ahLst/>
              <a:cxnLst/>
              <a:rect l="l" t="t" r="r" b="b"/>
              <a:pathLst>
                <a:path w="1127125" h="314325">
                  <a:moveTo>
                    <a:pt x="0" y="0"/>
                  </a:moveTo>
                  <a:lnTo>
                    <a:pt x="1126947" y="313769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862288" y="22152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12"/>
                  </a:moveTo>
                  <a:lnTo>
                    <a:pt x="8449" y="0"/>
                  </a:lnTo>
                  <a:lnTo>
                    <a:pt x="45849" y="26749"/>
                  </a:lnTo>
                  <a:lnTo>
                    <a:pt x="0" y="3031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862288" y="22152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12"/>
                  </a:moveTo>
                  <a:lnTo>
                    <a:pt x="45849" y="26749"/>
                  </a:lnTo>
                  <a:lnTo>
                    <a:pt x="8449" y="0"/>
                  </a:lnTo>
                  <a:lnTo>
                    <a:pt x="0" y="30312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739565" y="1916671"/>
              <a:ext cx="295910" cy="289560"/>
            </a:xfrm>
            <a:custGeom>
              <a:avLst/>
              <a:gdLst/>
              <a:ahLst/>
              <a:cxnLst/>
              <a:rect l="l" t="t" r="r" b="b"/>
              <a:pathLst>
                <a:path w="295910" h="289560">
                  <a:moveTo>
                    <a:pt x="0" y="0"/>
                  </a:moveTo>
                  <a:lnTo>
                    <a:pt x="295724" y="28914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24289" y="2194568"/>
              <a:ext cx="42545" cy="41910"/>
            </a:xfrm>
            <a:custGeom>
              <a:avLst/>
              <a:gdLst/>
              <a:ahLst/>
              <a:cxnLst/>
              <a:rect l="l" t="t" r="r" b="b"/>
              <a:pathLst>
                <a:path w="42545" h="41910">
                  <a:moveTo>
                    <a:pt x="41924" y="41467"/>
                  </a:moveTo>
                  <a:lnTo>
                    <a:pt x="0" y="22497"/>
                  </a:lnTo>
                  <a:lnTo>
                    <a:pt x="21999" y="0"/>
                  </a:lnTo>
                  <a:lnTo>
                    <a:pt x="41924" y="41467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024289" y="2194568"/>
              <a:ext cx="42545" cy="41910"/>
            </a:xfrm>
            <a:custGeom>
              <a:avLst/>
              <a:gdLst/>
              <a:ahLst/>
              <a:cxnLst/>
              <a:rect l="l" t="t" r="r" b="b"/>
              <a:pathLst>
                <a:path w="42545" h="41910">
                  <a:moveTo>
                    <a:pt x="0" y="22497"/>
                  </a:moveTo>
                  <a:lnTo>
                    <a:pt x="41924" y="41467"/>
                  </a:lnTo>
                  <a:lnTo>
                    <a:pt x="21999" y="0"/>
                  </a:lnTo>
                  <a:lnTo>
                    <a:pt x="0" y="22497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44516" y="2001380"/>
            <a:ext cx="119062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680"/>
              </a:spcBef>
            </a:pPr>
            <a:r>
              <a:rPr sz="1400" spc="-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Constants</a:t>
            </a:r>
            <a:endParaRPr sz="1400" dirty="0">
              <a:latin typeface="Corbel" panose="020B0503020204020204" pitchFamily="34" charset="0"/>
              <a:ea typeface="Tahoma" panose="020B0604030504040204" pitchFamily="34" charset="0"/>
              <a:cs typeface="Free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41330" y="3342115"/>
            <a:ext cx="166370" cy="552450"/>
            <a:chOff x="3341330" y="2857206"/>
            <a:chExt cx="166370" cy="552450"/>
          </a:xfrm>
        </p:grpSpPr>
        <p:sp>
          <p:nvSpPr>
            <p:cNvPr id="19" name="object 19"/>
            <p:cNvSpPr/>
            <p:nvPr/>
          </p:nvSpPr>
          <p:spPr>
            <a:xfrm>
              <a:off x="3346093" y="2903569"/>
              <a:ext cx="141605" cy="501015"/>
            </a:xfrm>
            <a:custGeom>
              <a:avLst/>
              <a:gdLst/>
              <a:ahLst/>
              <a:cxnLst/>
              <a:rect l="l" t="t" r="r" b="b"/>
              <a:pathLst>
                <a:path w="141604" h="501014">
                  <a:moveTo>
                    <a:pt x="0" y="500898"/>
                  </a:moveTo>
                  <a:lnTo>
                    <a:pt x="141099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472043" y="2861969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299" y="45874"/>
                  </a:moveTo>
                  <a:lnTo>
                    <a:pt x="0" y="37349"/>
                  </a:lnTo>
                  <a:lnTo>
                    <a:pt x="26874" y="0"/>
                  </a:lnTo>
                  <a:lnTo>
                    <a:pt x="30299" y="4587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472043" y="2861969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299" y="45874"/>
                  </a:moveTo>
                  <a:lnTo>
                    <a:pt x="26874" y="0"/>
                  </a:lnTo>
                  <a:lnTo>
                    <a:pt x="0" y="37349"/>
                  </a:lnTo>
                  <a:lnTo>
                    <a:pt x="30299" y="4587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51044" y="3889377"/>
            <a:ext cx="119062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680"/>
              </a:spcBef>
            </a:pPr>
            <a:r>
              <a:rPr sz="1400" spc="1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Model</a:t>
            </a:r>
            <a:r>
              <a:rPr sz="1400" spc="-1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size</a:t>
            </a:r>
            <a:endParaRPr sz="1400" dirty="0">
              <a:latin typeface="Corbel" panose="020B0503020204020204" pitchFamily="34" charset="0"/>
              <a:ea typeface="Tahoma" panose="020B0604030504040204" pitchFamily="34" charset="0"/>
              <a:cs typeface="Free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05001" y="3351515"/>
            <a:ext cx="892810" cy="542925"/>
            <a:chOff x="5505001" y="2866606"/>
            <a:chExt cx="892810" cy="542925"/>
          </a:xfrm>
        </p:grpSpPr>
        <p:sp>
          <p:nvSpPr>
            <p:cNvPr id="24" name="object 24"/>
            <p:cNvSpPr/>
            <p:nvPr/>
          </p:nvSpPr>
          <p:spPr>
            <a:xfrm>
              <a:off x="5546763" y="2893694"/>
              <a:ext cx="846455" cy="511175"/>
            </a:xfrm>
            <a:custGeom>
              <a:avLst/>
              <a:gdLst/>
              <a:ahLst/>
              <a:cxnLst/>
              <a:rect l="l" t="t" r="r" b="b"/>
              <a:pathLst>
                <a:path w="846454" h="511175">
                  <a:moveTo>
                    <a:pt x="846273" y="5107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509764" y="287136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28874" y="35799"/>
                  </a:moveTo>
                  <a:lnTo>
                    <a:pt x="0" y="0"/>
                  </a:lnTo>
                  <a:lnTo>
                    <a:pt x="45124" y="8849"/>
                  </a:lnTo>
                  <a:lnTo>
                    <a:pt x="28874" y="357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509764" y="287136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45124" y="8849"/>
                  </a:moveTo>
                  <a:lnTo>
                    <a:pt x="0" y="0"/>
                  </a:lnTo>
                  <a:lnTo>
                    <a:pt x="28874" y="35799"/>
                  </a:lnTo>
                  <a:lnTo>
                    <a:pt x="45124" y="8849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570438" y="3889377"/>
            <a:ext cx="164528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80"/>
              </a:spcBef>
            </a:pPr>
            <a:r>
              <a:rPr sz="1400" spc="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Number </a:t>
            </a:r>
            <a:r>
              <a:rPr sz="1400" spc="2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of</a:t>
            </a:r>
            <a:r>
              <a:rPr sz="1400" spc="-15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 </a:t>
            </a:r>
            <a:r>
              <a:rPr sz="1400" dirty="0"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steps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668594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265</a:t>
            </a:r>
            <a:endParaRPr sz="1000" dirty="0">
              <a:latin typeface="Corbel" panose="020B0503020204020204" pitchFamily="34" charset="0"/>
              <a:ea typeface="Tahoma" panose="020B0604030504040204" pitchFamily="34" charset="0"/>
              <a:cs typeface="FreeSans"/>
            </a:endParaRPr>
          </a:p>
        </p:txBody>
      </p:sp>
      <p:sp>
        <p:nvSpPr>
          <p:cNvPr id="29" name="Google Shape;138;g1501cc781cf_0_0">
            <a:extLst>
              <a:ext uri="{FF2B5EF4-FFF2-40B4-BE49-F238E27FC236}">
                <a16:creationId xmlns:a16="http://schemas.microsoft.com/office/drawing/2014/main" id="{BEEA3F96-084C-DF31-7AD9-3155EA0FEE1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90607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3561-AB8A-1CC5-880D-57468786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/>
              <a:t>Scaling Laws of </a:t>
            </a:r>
            <a:r>
              <a:rPr lang="en-US" spc="-40" dirty="0"/>
              <a:t>Kaplan </a:t>
            </a:r>
            <a:r>
              <a:rPr lang="en-US" spc="20" dirty="0"/>
              <a:t>et. </a:t>
            </a:r>
            <a:r>
              <a:rPr lang="en-US" spc="-55" dirty="0"/>
              <a:t>al.,</a:t>
            </a:r>
            <a:r>
              <a:rPr lang="en-US" spc="200" dirty="0"/>
              <a:t> </a:t>
            </a:r>
            <a:r>
              <a:rPr lang="en-US" spc="120" dirty="0"/>
              <a:t>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43E1-355A-6454-0A9D-28C2CD46BC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Predicted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(dotted)</a:t>
            </a:r>
            <a:r>
              <a:rPr lang="en-US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accurately matches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empirical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curves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(solid).</a:t>
            </a:r>
          </a:p>
          <a:p>
            <a:endParaRPr lang="en-US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Do these generalize to models? </a:t>
            </a:r>
          </a:p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Fit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constants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using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small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b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</a:b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then </a:t>
            </a:r>
            <a:r>
              <a:rPr lang="en-US" sz="1800" spc="-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</a:t>
            </a:r>
            <a:r>
              <a:rPr lang="en-US" sz="1800" spc="-9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curves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b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</a:b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larger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models.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sz="1800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9F02634-7863-F23D-058A-9D256C0A8CF2}"/>
              </a:ext>
            </a:extLst>
          </p:cNvPr>
          <p:cNvSpPr/>
          <p:nvPr/>
        </p:nvSpPr>
        <p:spPr>
          <a:xfrm>
            <a:off x="4130946" y="1977284"/>
            <a:ext cx="4862357" cy="2689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3B511CDB-A967-41B7-60DC-52DB8C7E46E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67692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E2A1-3F9D-1655-F376-93EA1797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Power law vs exponential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12E12-C7EF-F170-927B-FFDE5D72AE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7FB4D-7226-5BF4-F83B-CD9BF40782B9}"/>
                  </a:ext>
                </a:extLst>
              </p:cNvPr>
              <p:cNvSpPr txBox="1"/>
              <p:nvPr/>
            </p:nvSpPr>
            <p:spPr>
              <a:xfrm>
                <a:off x="2631351" y="1132623"/>
                <a:ext cx="3768789" cy="742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Power law </a:t>
                </a: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variable</m:t>
                        </m:r>
                      </m:e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constant</m:t>
                            </m:r>
                          </m:e>
                        </m:d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Exponential </a:t>
                </a: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smtClean="0">
                                <a:latin typeface="Cambria Math" panose="02040503050406030204" pitchFamily="18" charset="0"/>
                              </a:rPr>
                              <m:t>constant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variable</m:t>
                        </m:r>
                      </m:sup>
                    </m:sSup>
                  </m:oMath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7FB4D-7226-5BF4-F83B-CD9BF4078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351" y="1132623"/>
                <a:ext cx="3768789" cy="742576"/>
              </a:xfrm>
              <a:prstGeom prst="rect">
                <a:avLst/>
              </a:prstGeom>
              <a:blipFill>
                <a:blip r:embed="rId3"/>
                <a:stretch>
                  <a:fillRect l="-1678" t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ower-law and exponential distributions: (a): Normal scale, (b):... |  Download Scientific Diagram">
            <a:extLst>
              <a:ext uri="{FF2B5EF4-FFF2-40B4-BE49-F238E27FC236}">
                <a16:creationId xmlns:a16="http://schemas.microsoft.com/office/drawing/2014/main" id="{6B93E11F-3B76-3B2C-FF32-7EF6F0088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07" y="1861412"/>
            <a:ext cx="7007192" cy="30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98A1C05-5F1D-8CCC-6BDE-3CBE0A1D9ACB}"/>
              </a:ext>
            </a:extLst>
          </p:cNvPr>
          <p:cNvSpPr/>
          <p:nvPr/>
        </p:nvSpPr>
        <p:spPr>
          <a:xfrm>
            <a:off x="346509" y="1199786"/>
            <a:ext cx="2248609" cy="698488"/>
          </a:xfrm>
          <a:prstGeom prst="wedgeRoundRectCallout">
            <a:avLst>
              <a:gd name="adj1" fmla="val -8465"/>
              <a:gd name="adj2" fmla="val 7347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Exponential goes to zero at a faster rate.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55001D6-FEAF-4937-3D64-651371B56AF6}"/>
              </a:ext>
            </a:extLst>
          </p:cNvPr>
          <p:cNvSpPr/>
          <p:nvPr/>
        </p:nvSpPr>
        <p:spPr>
          <a:xfrm>
            <a:off x="6246797" y="964661"/>
            <a:ext cx="2897204" cy="972569"/>
          </a:xfrm>
          <a:prstGeom prst="wedgeRoundRectCallout">
            <a:avLst>
              <a:gd name="adj1" fmla="val 13680"/>
              <a:gd name="adj2" fmla="val 6674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Power law trend looks linear, when the variable is shown in logarithmic scale.  </a:t>
            </a:r>
          </a:p>
        </p:txBody>
      </p:sp>
    </p:spTree>
    <p:extLst>
      <p:ext uri="{BB962C8B-B14F-4D97-AF65-F5344CB8AC3E}">
        <p14:creationId xmlns:p14="http://schemas.microsoft.com/office/powerpoint/2010/main" val="935947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3561-AB8A-1CC5-880D-57468786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/>
              <a:t>Scaling Laws of </a:t>
            </a:r>
            <a:r>
              <a:rPr lang="en-US" spc="-40" dirty="0"/>
              <a:t>Kaplan </a:t>
            </a:r>
            <a:r>
              <a:rPr lang="en-US" spc="20" dirty="0"/>
              <a:t>et. </a:t>
            </a:r>
            <a:r>
              <a:rPr lang="en-US" spc="-55" dirty="0"/>
              <a:t>al.,</a:t>
            </a:r>
            <a:r>
              <a:rPr lang="en-US" spc="200" dirty="0"/>
              <a:t> </a:t>
            </a:r>
            <a:r>
              <a:rPr lang="en-US" spc="120" dirty="0"/>
              <a:t>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43E1-355A-6454-0A9D-28C2CD46BC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4582508" cy="3077573"/>
          </a:xfrm>
        </p:spPr>
        <p:txBody>
          <a:bodyPr/>
          <a:lstStyle/>
          <a:p>
            <a:r>
              <a:rPr lang="en-US" sz="2000" spc="-20" dirty="0">
                <a:latin typeface="Corbel" panose="020B0503020204020204" pitchFamily="34" charset="0"/>
                <a:cs typeface="FreeSans"/>
              </a:rPr>
              <a:t>A</a:t>
            </a:r>
            <a:r>
              <a:rPr lang="en-US" sz="2000" spc="-30" dirty="0">
                <a:latin typeface="Corbel" panose="020B0503020204020204" pitchFamily="34" charset="0"/>
                <a:cs typeface="FreeSans"/>
              </a:rPr>
              <a:t> </a:t>
            </a:r>
            <a:r>
              <a:rPr lang="en-US" sz="2000" spc="10" dirty="0">
                <a:latin typeface="Corbel" panose="020B0503020204020204" pitchFamily="34" charset="0"/>
                <a:cs typeface="FreeSans"/>
              </a:rPr>
              <a:t>power-law function </a:t>
            </a:r>
            <a:r>
              <a:rPr lang="en-US" sz="2000" spc="15" dirty="0">
                <a:latin typeface="Corbel" panose="020B0503020204020204" pitchFamily="34" charset="0"/>
                <a:cs typeface="FreeSans"/>
              </a:rPr>
              <a:t>predicts </a:t>
            </a:r>
            <a:br>
              <a:rPr lang="en-US" sz="2000" spc="15" dirty="0">
                <a:latin typeface="Corbel" panose="020B0503020204020204" pitchFamily="34" charset="0"/>
                <a:cs typeface="FreeSans"/>
              </a:rPr>
            </a:br>
            <a:r>
              <a:rPr lang="en-US" sz="2000" spc="35" dirty="0">
                <a:latin typeface="Corbel" panose="020B0503020204020204" pitchFamily="34" charset="0"/>
                <a:cs typeface="FreeSans"/>
              </a:rPr>
              <a:t>the</a:t>
            </a:r>
            <a:r>
              <a:rPr lang="en-US" sz="2000" spc="50" dirty="0">
                <a:latin typeface="Corbel" panose="020B0503020204020204" pitchFamily="34" charset="0"/>
                <a:cs typeface="FreeSans"/>
              </a:rPr>
              <a:t> </a:t>
            </a:r>
            <a:r>
              <a:rPr lang="en-US" sz="2000" spc="15" dirty="0">
                <a:latin typeface="Corbel" panose="020B0503020204020204" pitchFamily="34" charset="0"/>
                <a:cs typeface="FreeSans"/>
              </a:rPr>
              <a:t>“compute </a:t>
            </a:r>
            <a:r>
              <a:rPr lang="en-US" sz="2000" spc="45" dirty="0">
                <a:latin typeface="Corbel" panose="020B0503020204020204" pitchFamily="34" charset="0"/>
                <a:cs typeface="FreeSans"/>
              </a:rPr>
              <a:t>eﬃcient”</a:t>
            </a:r>
            <a:r>
              <a:rPr lang="en-US" sz="2000" spc="10" dirty="0">
                <a:latin typeface="Corbel" panose="020B0503020204020204" pitchFamily="34" charset="0"/>
                <a:cs typeface="FreeSans"/>
              </a:rPr>
              <a:t> </a:t>
            </a:r>
            <a:r>
              <a:rPr lang="en-US" sz="2000" spc="15" dirty="0">
                <a:latin typeface="Corbel" panose="020B0503020204020204" pitchFamily="34" charset="0"/>
                <a:cs typeface="FreeSans"/>
              </a:rPr>
              <a:t>frontier:</a:t>
            </a:r>
            <a:r>
              <a:rPr lang="en-US" sz="2000" spc="10" dirty="0">
                <a:latin typeface="Corbel" panose="020B0503020204020204" pitchFamily="34" charset="0"/>
                <a:cs typeface="FreeSans"/>
              </a:rPr>
              <a:t> </a:t>
            </a:r>
          </a:p>
          <a:p>
            <a:pPr marL="114300" indent="0" algn="ctr">
              <a:buNone/>
            </a:pPr>
            <a:endParaRPr lang="en-US" sz="2000" spc="-20" dirty="0">
              <a:latin typeface="Corbel" panose="020B0503020204020204" pitchFamily="34" charset="0"/>
              <a:cs typeface="FreeSans"/>
            </a:endParaRPr>
          </a:p>
          <a:p>
            <a:pPr marL="114300" indent="0" algn="ctr">
              <a:buNone/>
            </a:pPr>
            <a:endParaRPr lang="en-US" sz="1800" spc="-20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  <a:cs typeface="FreeSans"/>
            </a:endParaRPr>
          </a:p>
          <a:p>
            <a:r>
              <a:rPr lang="en-US" sz="2000" spc="-15" dirty="0">
                <a:latin typeface="Corbel" panose="020B0503020204020204" pitchFamily="34" charset="0"/>
                <a:cs typeface="FreeSans"/>
              </a:rPr>
              <a:t>Using this (and some other analysis not shown here) we can </a:t>
            </a:r>
            <a:r>
              <a:rPr lang="en-US" sz="2000" b="1" spc="45" dirty="0">
                <a:latin typeface="Corbel" panose="020B0503020204020204" pitchFamily="34" charset="0"/>
                <a:cs typeface="FreeSans"/>
              </a:rPr>
              <a:t>analytically </a:t>
            </a:r>
            <a:r>
              <a:rPr lang="en-US" sz="2000" spc="15" dirty="0">
                <a:latin typeface="Corbel" panose="020B0503020204020204" pitchFamily="34" charset="0"/>
                <a:cs typeface="FreeSans"/>
              </a:rPr>
              <a:t>predict </a:t>
            </a:r>
            <a:r>
              <a:rPr lang="en-US" sz="2000" spc="35" dirty="0">
                <a:latin typeface="Corbel" panose="020B0503020204020204" pitchFamily="34" charset="0"/>
                <a:cs typeface="FreeSans"/>
              </a:rPr>
              <a:t>the </a:t>
            </a:r>
            <a:r>
              <a:rPr lang="en-US" sz="2000" spc="15" dirty="0"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000" spc="30" dirty="0">
                <a:latin typeface="Corbel" panose="020B0503020204020204" pitchFamily="34" charset="0"/>
                <a:cs typeface="FreeSans"/>
              </a:rPr>
              <a:t>model and data size</a:t>
            </a:r>
            <a:r>
              <a:rPr lang="en-US" sz="2000" spc="10" dirty="0">
                <a:latin typeface="Corbel" panose="020B0503020204020204" pitchFamily="34" charset="0"/>
                <a:cs typeface="FreeSans"/>
              </a:rPr>
              <a:t>, </a:t>
            </a:r>
            <a:r>
              <a:rPr lang="en-US" sz="2000" spc="20" dirty="0">
                <a:latin typeface="Corbel" panose="020B0503020204020204" pitchFamily="34" charset="0"/>
                <a:cs typeface="FreeSans"/>
              </a:rPr>
              <a:t>for</a:t>
            </a:r>
            <a:r>
              <a:rPr lang="en-US" sz="2000" spc="-85" dirty="0">
                <a:latin typeface="Corbel" panose="020B0503020204020204" pitchFamily="34" charset="0"/>
                <a:cs typeface="FreeSans"/>
              </a:rPr>
              <a:t> </a:t>
            </a:r>
            <a:r>
              <a:rPr lang="en-US" sz="2000" spc="-30" dirty="0">
                <a:latin typeface="Corbel" panose="020B0503020204020204" pitchFamily="34" charset="0"/>
                <a:cs typeface="FreeSans"/>
              </a:rPr>
              <a:t>a </a:t>
            </a:r>
            <a:r>
              <a:rPr lang="en-US" sz="2000" spc="20" dirty="0">
                <a:latin typeface="Corbel" panose="020B0503020204020204" pitchFamily="34" charset="0"/>
                <a:cs typeface="FreeSans"/>
              </a:rPr>
              <a:t>given </a:t>
            </a:r>
            <a:r>
              <a:rPr lang="en-US" sz="2000" spc="15" dirty="0">
                <a:latin typeface="Corbel" panose="020B0503020204020204" pitchFamily="34" charset="0"/>
                <a:cs typeface="FreeSans"/>
              </a:rPr>
              <a:t>amount </a:t>
            </a:r>
            <a:r>
              <a:rPr lang="en-US" sz="2000" spc="35" dirty="0">
                <a:latin typeface="Corbel" panose="020B0503020204020204" pitchFamily="34" charset="0"/>
                <a:cs typeface="FreeSans"/>
              </a:rPr>
              <a:t>of</a:t>
            </a:r>
            <a:r>
              <a:rPr lang="en-US" sz="2000" spc="20" dirty="0">
                <a:latin typeface="Corbel" panose="020B0503020204020204" pitchFamily="34" charset="0"/>
                <a:cs typeface="FreeSans"/>
              </a:rPr>
              <a:t> </a:t>
            </a:r>
            <a:r>
              <a:rPr lang="en-US" sz="2000" spc="15" dirty="0">
                <a:latin typeface="Corbel" panose="020B0503020204020204" pitchFamily="34" charset="0"/>
                <a:cs typeface="FreeSans"/>
              </a:rPr>
              <a:t>compute.</a:t>
            </a:r>
            <a:endParaRPr lang="en-US" sz="2000" dirty="0">
              <a:latin typeface="Corbel" panose="020B0503020204020204" pitchFamily="34" charset="0"/>
              <a:cs typeface="AoyagiKouzanFont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BF023D8-4CB8-481D-66EF-A1D9D9DD3D3D}"/>
              </a:ext>
            </a:extLst>
          </p:cNvPr>
          <p:cNvSpPr txBox="1"/>
          <p:nvPr/>
        </p:nvSpPr>
        <p:spPr>
          <a:xfrm>
            <a:off x="5606838" y="4637319"/>
            <a:ext cx="19589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Photo</a:t>
            </a:r>
            <a:r>
              <a:rPr sz="900" spc="-70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5" dirty="0">
                <a:latin typeface="Lato"/>
                <a:ea typeface="Tahoma" panose="020B0604030504040204" pitchFamily="34" charset="0"/>
                <a:cs typeface="Lato"/>
              </a:rPr>
              <a:t>credit: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GPT3,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Brown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et.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spc="-5" dirty="0">
                <a:latin typeface="Lato"/>
                <a:ea typeface="Tahoma" panose="020B0604030504040204" pitchFamily="34" charset="0"/>
                <a:cs typeface="Lato"/>
              </a:rPr>
              <a:t>al.,</a:t>
            </a:r>
            <a:r>
              <a:rPr sz="900" spc="-65" dirty="0">
                <a:latin typeface="Lato"/>
                <a:ea typeface="Tahoma" panose="020B0604030504040204" pitchFamily="34" charset="0"/>
                <a:cs typeface="Lato"/>
              </a:rPr>
              <a:t> </a:t>
            </a:r>
            <a:r>
              <a:rPr sz="900" dirty="0">
                <a:latin typeface="Lato"/>
                <a:ea typeface="Tahoma" panose="020B0604030504040204" pitchFamily="34" charset="0"/>
                <a:cs typeface="Lato"/>
              </a:rPr>
              <a:t>2020</a:t>
            </a: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80032F7D-637F-8915-B2AD-20B2CF255814}"/>
              </a:ext>
            </a:extLst>
          </p:cNvPr>
          <p:cNvGrpSpPr/>
          <p:nvPr/>
        </p:nvGrpSpPr>
        <p:grpSpPr>
          <a:xfrm>
            <a:off x="5116427" y="1364901"/>
            <a:ext cx="3882390" cy="2971800"/>
            <a:chOff x="5116427" y="1364901"/>
            <a:chExt cx="3882390" cy="297180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2F61A12-38AD-E117-292E-36F2AC0B08A1}"/>
                </a:ext>
              </a:extLst>
            </p:cNvPr>
            <p:cNvSpPr/>
            <p:nvPr/>
          </p:nvSpPr>
          <p:spPr>
            <a:xfrm>
              <a:off x="5116427" y="1364901"/>
              <a:ext cx="3882249" cy="29715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0F07C60-E176-C01E-120B-B24DFCAA819D}"/>
                </a:ext>
              </a:extLst>
            </p:cNvPr>
            <p:cNvSpPr/>
            <p:nvPr/>
          </p:nvSpPr>
          <p:spPr>
            <a:xfrm>
              <a:off x="5464464" y="3038968"/>
              <a:ext cx="1706880" cy="969644"/>
            </a:xfrm>
            <a:custGeom>
              <a:avLst/>
              <a:gdLst/>
              <a:ahLst/>
              <a:cxnLst/>
              <a:rect l="l" t="t" r="r" b="b"/>
              <a:pathLst>
                <a:path w="1706879" h="969645">
                  <a:moveTo>
                    <a:pt x="0" y="617048"/>
                  </a:moveTo>
                  <a:lnTo>
                    <a:pt x="5533" y="589619"/>
                  </a:lnTo>
                  <a:lnTo>
                    <a:pt x="20628" y="567226"/>
                  </a:lnTo>
                  <a:lnTo>
                    <a:pt x="43020" y="552132"/>
                  </a:lnTo>
                  <a:lnTo>
                    <a:pt x="70449" y="546598"/>
                  </a:lnTo>
                  <a:lnTo>
                    <a:pt x="1636246" y="546598"/>
                  </a:lnTo>
                  <a:lnTo>
                    <a:pt x="1675322" y="558421"/>
                  </a:lnTo>
                  <a:lnTo>
                    <a:pt x="1701330" y="590073"/>
                  </a:lnTo>
                  <a:lnTo>
                    <a:pt x="1706696" y="617048"/>
                  </a:lnTo>
                  <a:lnTo>
                    <a:pt x="1706696" y="898823"/>
                  </a:lnTo>
                  <a:lnTo>
                    <a:pt x="1701159" y="926256"/>
                  </a:lnTo>
                  <a:lnTo>
                    <a:pt x="1686059" y="948657"/>
                  </a:lnTo>
                  <a:lnTo>
                    <a:pt x="1663665" y="963760"/>
                  </a:lnTo>
                  <a:lnTo>
                    <a:pt x="1636246" y="969298"/>
                  </a:lnTo>
                  <a:lnTo>
                    <a:pt x="70449" y="969298"/>
                  </a:lnTo>
                  <a:lnTo>
                    <a:pt x="43020" y="963760"/>
                  </a:lnTo>
                  <a:lnTo>
                    <a:pt x="20628" y="948657"/>
                  </a:lnTo>
                  <a:lnTo>
                    <a:pt x="5533" y="926256"/>
                  </a:lnTo>
                  <a:lnTo>
                    <a:pt x="0" y="898823"/>
                  </a:lnTo>
                  <a:lnTo>
                    <a:pt x="0" y="617048"/>
                  </a:lnTo>
                  <a:close/>
                </a:path>
                <a:path w="1706879" h="969645">
                  <a:moveTo>
                    <a:pt x="853348" y="546598"/>
                  </a:moveTo>
                  <a:lnTo>
                    <a:pt x="1636271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2869BAE-EB62-AE18-71C8-93FD65690440}"/>
                </a:ext>
              </a:extLst>
            </p:cNvPr>
            <p:cNvSpPr/>
            <p:nvPr/>
          </p:nvSpPr>
          <p:spPr>
            <a:xfrm>
              <a:off x="7091735" y="30142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7999" y="37649"/>
                  </a:moveTo>
                  <a:lnTo>
                    <a:pt x="0" y="11849"/>
                  </a:lnTo>
                  <a:lnTo>
                    <a:pt x="44449" y="0"/>
                  </a:lnTo>
                  <a:lnTo>
                    <a:pt x="17999" y="3764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62722F3D-EBC9-1FEF-4C2F-0151948A82F0}"/>
                </a:ext>
              </a:extLst>
            </p:cNvPr>
            <p:cNvSpPr/>
            <p:nvPr/>
          </p:nvSpPr>
          <p:spPr>
            <a:xfrm>
              <a:off x="7091735" y="30142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7999" y="37649"/>
                  </a:moveTo>
                  <a:lnTo>
                    <a:pt x="44449" y="0"/>
                  </a:lnTo>
                  <a:lnTo>
                    <a:pt x="0" y="11849"/>
                  </a:lnTo>
                  <a:lnTo>
                    <a:pt x="17999" y="37649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947D28-6BB5-2446-D2EC-631FD53477CD}"/>
                  </a:ext>
                </a:extLst>
              </p:cNvPr>
              <p:cNvSpPr txBox="1"/>
              <p:nvPr/>
            </p:nvSpPr>
            <p:spPr>
              <a:xfrm>
                <a:off x="1574651" y="2177080"/>
                <a:ext cx="200409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−0.48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947D28-6BB5-2446-D2EC-631FD534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51" y="2177080"/>
                <a:ext cx="2004095" cy="584775"/>
              </a:xfrm>
              <a:prstGeom prst="rect">
                <a:avLst/>
              </a:prstGeom>
              <a:blipFill>
                <a:blip r:embed="rId4"/>
                <a:stretch>
                  <a:fillRect l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0227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CEA-19F2-5B8E-E296-974A8F5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/>
              <a:t>Scaling Laws: Kaplan et al.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28D65-D197-6BF4-83AE-01EF3A5EC3E5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Optimal model size and optimal number of tokens, for a given compute budget</a:t>
                </a:r>
              </a:p>
              <a:p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00"/>
                  </a:spcBef>
                  <a:buNone/>
                </a:pPr>
                <a:endParaRPr lang="en-US" sz="1800" spc="20" dirty="0">
                  <a:solidFill>
                    <a:srgbClr val="606060"/>
                  </a:solidFill>
                  <a:latin typeface="Courier New"/>
                  <a:cs typeface="Courier New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1800" spc="30" baseline="-30092" dirty="0">
                    <a:solidFill>
                      <a:schemeClr val="tx1"/>
                    </a:solidFill>
                    <a:latin typeface="Courier New"/>
                    <a:cs typeface="Courier New"/>
                  </a:rPr>
                  <a:t> </a:t>
                </a:r>
                <a:r>
                  <a:rPr lang="en-US" sz="1800" spc="20" dirty="0">
                    <a:solidFill>
                      <a:schemeClr val="tx1"/>
                    </a:solidFill>
                    <a:latin typeface="Corbel" panose="020B0503020204020204" pitchFamily="34" charset="0"/>
                    <a:cs typeface="FreeSans"/>
                  </a:rPr>
                  <a:t>exponent  </a:t>
                </a:r>
                <a:r>
                  <a:rPr lang="en-US" sz="1800" spc="-155" dirty="0">
                    <a:solidFill>
                      <a:schemeClr val="tx1"/>
                    </a:solidFill>
                    <a:latin typeface="Corbel" panose="020B0503020204020204" pitchFamily="34" charset="0"/>
                    <a:cs typeface="FreeSans"/>
                  </a:rPr>
                  <a:t>&gt;&gt;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1800" spc="-359" baseline="-30092" dirty="0">
                    <a:solidFill>
                      <a:schemeClr val="tx1"/>
                    </a:solidFill>
                    <a:latin typeface="Courier New"/>
                    <a:cs typeface="Courier New"/>
                  </a:rPr>
                  <a:t> </a:t>
                </a:r>
                <a:r>
                  <a:rPr lang="en-US" sz="1800" spc="35" dirty="0">
                    <a:solidFill>
                      <a:schemeClr val="tx1"/>
                    </a:solidFill>
                    <a:latin typeface="Corbel" panose="020B0503020204020204" pitchFamily="34" charset="0"/>
                    <a:cs typeface="FreeSans"/>
                  </a:rPr>
                  <a:t>exponent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00"/>
                  </a:spcBef>
                  <a:buNone/>
                </a:pPr>
                <a:endParaRPr lang="en-US" sz="1800" spc="35" dirty="0">
                  <a:solidFill>
                    <a:srgbClr val="606060"/>
                  </a:solidFill>
                  <a:latin typeface="Corbel" panose="020B0503020204020204" pitchFamily="34" charset="0"/>
                  <a:cs typeface="FreeSans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00"/>
                  </a:spcBef>
                  <a:buNone/>
                </a:pPr>
                <a:endParaRPr lang="en-US" sz="1800" spc="35" dirty="0">
                  <a:solidFill>
                    <a:srgbClr val="606060"/>
                  </a:solidFill>
                  <a:latin typeface="Corbel" panose="020B0503020204020204" pitchFamily="34" charset="0"/>
                  <a:cs typeface="FreeSans"/>
                </a:endParaRPr>
              </a:p>
              <a:p>
                <a:pPr marL="25400" marR="462280">
                  <a:lnSpc>
                    <a:spcPct val="110000"/>
                  </a:lnSpc>
                </a:pPr>
                <a:r>
                  <a:rPr lang="en-US" b="1" dirty="0"/>
                  <a:t>Takeaway:</a:t>
                </a:r>
                <a:r>
                  <a:rPr lang="en-US" dirty="0"/>
                  <a:t> grow the model size faster than growing the number of tokens.</a:t>
                </a:r>
              </a:p>
              <a:p>
                <a:pPr marL="482600" marR="462280" lvl="1">
                  <a:lnSpc>
                    <a:spcPct val="110000"/>
                  </a:lnSpc>
                </a:pPr>
                <a:r>
                  <a:rPr lang="en-US" b="1" dirty="0"/>
                  <a:t>Example: </a:t>
                </a:r>
                <a:r>
                  <a:rPr lang="en-US" dirty="0"/>
                  <a:t>Given 10x compute, increase N by 5.5x, and D by 1.8x</a:t>
                </a:r>
              </a:p>
              <a:p>
                <a:pPr marL="25400">
                  <a:lnSpc>
                    <a:spcPct val="110000"/>
                  </a:lnSpc>
                  <a:spcBef>
                    <a:spcPts val="1525"/>
                  </a:spcBef>
                </a:pPr>
                <a:r>
                  <a:rPr lang="en-US" dirty="0"/>
                  <a:t>GPT3 (and many other followed this recipe) training a 175B model on 300B tokens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28D65-D197-6BF4-83AE-01EF3A5EC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0446A3A6-6913-97D0-AFEA-406253F8588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1CD56-800A-8F0C-2FC3-5AE927B160DC}"/>
              </a:ext>
            </a:extLst>
          </p:cNvPr>
          <p:cNvSpPr txBox="1"/>
          <p:nvPr/>
        </p:nvSpPr>
        <p:spPr>
          <a:xfrm>
            <a:off x="6016322" y="255205"/>
            <a:ext cx="3127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Consolas" panose="020B0609020204030204" pitchFamily="49" charset="0"/>
              </a:rPr>
              <a:t>N: number of model parameters </a:t>
            </a:r>
          </a:p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Consolas" panose="020B0609020204030204" pitchFamily="49" charset="0"/>
              </a:rPr>
              <a:t>C: compute </a:t>
            </a:r>
          </a:p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Consolas" panose="020B0609020204030204" pitchFamily="49" charset="0"/>
              </a:rPr>
              <a:t>D: dataset size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E3C302-352B-2999-4914-2BEF8B828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435728"/>
              </p:ext>
            </p:extLst>
          </p:nvPr>
        </p:nvGraphicFramePr>
        <p:xfrm>
          <a:off x="917866" y="1762125"/>
          <a:ext cx="7238998" cy="457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283247256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8051486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5429281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1894133960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12380351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81563346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2402469707"/>
                    </a:ext>
                  </a:extLst>
                </a:gridCol>
              </a:tblGrid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b="0" i="0" spc="-3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Kaplan </a:t>
                      </a:r>
                      <a:r>
                        <a:rPr lang="en-US" sz="1800" b="0" i="0" spc="1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lang="en-US" sz="1800" b="0" i="0" spc="4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lang="en-US" sz="1800" b="0" i="0" spc="-35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al. 2020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00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EB82D-525C-CB4B-A5E6-DEB4CC1DB974}"/>
                  </a:ext>
                </a:extLst>
              </p:cNvPr>
              <p:cNvSpPr txBox="1"/>
              <p:nvPr/>
            </p:nvSpPr>
            <p:spPr>
              <a:xfrm>
                <a:off x="3595366" y="1786466"/>
                <a:ext cx="1841469" cy="39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0.73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BEB82D-525C-CB4B-A5E6-DEB4CC1D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66" y="1786466"/>
                <a:ext cx="1841469" cy="399533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3B9119-14C4-3A75-A7B8-6435634D8332}"/>
                  </a:ext>
                </a:extLst>
              </p:cNvPr>
              <p:cNvSpPr txBox="1"/>
              <p:nvPr/>
            </p:nvSpPr>
            <p:spPr>
              <a:xfrm>
                <a:off x="5961175" y="1786740"/>
                <a:ext cx="1841469" cy="39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0.27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3B9119-14C4-3A75-A7B8-6435634D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175" y="1786740"/>
                <a:ext cx="1841469" cy="399533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5109502-65B7-531B-A22F-D6F0F0DEC941}"/>
              </a:ext>
            </a:extLst>
          </p:cNvPr>
          <p:cNvSpPr/>
          <p:nvPr/>
        </p:nvSpPr>
        <p:spPr>
          <a:xfrm>
            <a:off x="5213554" y="3604436"/>
            <a:ext cx="435935" cy="2551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[MASK]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53686-3B45-163D-F163-A3DB4223DE7C}"/>
              </a:ext>
            </a:extLst>
          </p:cNvPr>
          <p:cNvSpPr/>
          <p:nvPr/>
        </p:nvSpPr>
        <p:spPr>
          <a:xfrm>
            <a:off x="6526636" y="3593803"/>
            <a:ext cx="435935" cy="2551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[MASK]</a:t>
            </a:r>
          </a:p>
        </p:txBody>
      </p:sp>
    </p:spTree>
    <p:extLst>
      <p:ext uri="{BB962C8B-B14F-4D97-AF65-F5344CB8AC3E}">
        <p14:creationId xmlns:p14="http://schemas.microsoft.com/office/powerpoint/2010/main" val="205002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CC8C-FEB0-871B-B6C3-79409486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Scaling Laws (Kaplan et al.)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13F8B-09E9-F0DB-3CA2-1EAA0C6CC3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It appears that there are Precise scaling laws predicting the performance of AI models based on </a:t>
            </a:r>
          </a:p>
          <a:p>
            <a:pPr lvl="1"/>
            <a:r>
              <a:rPr lang="en-US" dirty="0"/>
              <a:t>Model size: Number of params </a:t>
            </a:r>
          </a:p>
          <a:p>
            <a:pPr lvl="1"/>
            <a:r>
              <a:rPr lang="en-US" dirty="0"/>
              <a:t>Dataset size </a:t>
            </a:r>
          </a:p>
          <a:p>
            <a:pPr lvl="1"/>
            <a:r>
              <a:rPr lang="en-US" dirty="0"/>
              <a:t>Total compute used for training</a:t>
            </a:r>
          </a:p>
          <a:p>
            <a:r>
              <a:rPr lang="en-US" dirty="0"/>
              <a:t>Scaling Laws: scale model size at a faster rate. </a:t>
            </a:r>
          </a:p>
          <a:p>
            <a:r>
              <a:rPr lang="en-US" dirty="0"/>
              <a:t>Given a 10x increase in compute budget, </a:t>
            </a:r>
          </a:p>
          <a:p>
            <a:pPr lvl="1"/>
            <a:r>
              <a:rPr lang="en-US" dirty="0"/>
              <a:t>increase the size of the model by 5.5x, </a:t>
            </a:r>
            <a:br>
              <a:rPr lang="en-US" dirty="0"/>
            </a:br>
            <a:r>
              <a:rPr lang="en-US" dirty="0"/>
              <a:t>and training data size by 1.8x.</a:t>
            </a:r>
          </a:p>
          <a:p>
            <a:endParaRPr lang="en-US" dirty="0"/>
          </a:p>
        </p:txBody>
      </p:sp>
      <p:pic>
        <p:nvPicPr>
          <p:cNvPr id="4" name="Picture 3" descr="A diagram of steps and model size&#10;&#10;Description automatically generated">
            <a:extLst>
              <a:ext uri="{FF2B5EF4-FFF2-40B4-BE49-F238E27FC236}">
                <a16:creationId xmlns:a16="http://schemas.microsoft.com/office/drawing/2014/main" id="{F2F4C750-27D2-06FE-DF29-E6F14944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998" y="3014499"/>
            <a:ext cx="4220736" cy="19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6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4FDE-647A-11E0-407D-F24D78E6D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107119"/>
            <a:ext cx="8761227" cy="857542"/>
          </a:xfrm>
        </p:spPr>
        <p:txBody>
          <a:bodyPr/>
          <a:lstStyle/>
          <a:p>
            <a:r>
              <a:rPr lang="en-US" dirty="0"/>
              <a:t>Implications of Scaling Laws (Kaplan et al.)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7DFC9-4CC2-6654-808A-6B68691924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Subsequent papers tried to engineer larger and larger models</a:t>
            </a:r>
          </a:p>
          <a:p>
            <a:endParaRPr lang="en-US" dirty="0"/>
          </a:p>
        </p:txBody>
      </p:sp>
      <p:pic>
        <p:nvPicPr>
          <p:cNvPr id="5" name="Picture 4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277492A9-18D6-0B60-4509-8BE395EA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7" y="1853207"/>
            <a:ext cx="7772400" cy="21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34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272C-DD70-A1C6-8AEF-CEC0D114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012A7-D7FD-EB82-E727-D44FAAD5CC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2022 a Hoffmann et al. from DeepMind showed a different set of scaling laws.</a:t>
            </a:r>
          </a:p>
        </p:txBody>
      </p:sp>
    </p:spTree>
    <p:extLst>
      <p:ext uri="{BB962C8B-B14F-4D97-AF65-F5344CB8AC3E}">
        <p14:creationId xmlns:p14="http://schemas.microsoft.com/office/powerpoint/2010/main" val="1062565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272C-DD70-A1C6-8AEF-CEC0D114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" dirty="0"/>
              <a:t>Scaling Laws: Hoﬀmann et al.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012A7-D7FD-EB82-E727-D44FAAD5CC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with colored dots and stars&#10;&#10;Description automatically generated">
            <a:extLst>
              <a:ext uri="{FF2B5EF4-FFF2-40B4-BE49-F238E27FC236}">
                <a16:creationId xmlns:a16="http://schemas.microsoft.com/office/drawing/2014/main" id="{84E8548E-7B9E-C608-5CDC-F0EAD312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85" y="1284324"/>
            <a:ext cx="3574667" cy="3263561"/>
          </a:xfrm>
          <a:prstGeom prst="rect">
            <a:avLst/>
          </a:prstGeom>
        </p:spPr>
      </p:pic>
      <p:pic>
        <p:nvPicPr>
          <p:cNvPr id="6" name="Picture 5" descr="A screen shot of a chart&#10;&#10;Description automatically generated">
            <a:extLst>
              <a:ext uri="{FF2B5EF4-FFF2-40B4-BE49-F238E27FC236}">
                <a16:creationId xmlns:a16="http://schemas.microsoft.com/office/drawing/2014/main" id="{56FD6C14-B06C-39B5-8D6C-FB4066E3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493" y="1711842"/>
            <a:ext cx="2606447" cy="2040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933A1B-9132-64E5-0A8E-32B92E246FDD}"/>
              </a:ext>
            </a:extLst>
          </p:cNvPr>
          <p:cNvSpPr txBox="1"/>
          <p:nvPr/>
        </p:nvSpPr>
        <p:spPr>
          <a:xfrm>
            <a:off x="1610458" y="4654211"/>
            <a:ext cx="5923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Training Compute-Optimal Large Language Models (2022)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arxiv.org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/pdf/2203.15556.pdf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C0E2D2-BBEC-B326-F01F-616B0A48008D}"/>
              </a:ext>
            </a:extLst>
          </p:cNvPr>
          <p:cNvCxnSpPr>
            <a:cxnSpLocks/>
          </p:cNvCxnSpPr>
          <p:nvPr/>
        </p:nvCxnSpPr>
        <p:spPr>
          <a:xfrm flipV="1">
            <a:off x="4965405" y="2030819"/>
            <a:ext cx="0" cy="2137144"/>
          </a:xfrm>
          <a:prstGeom prst="line">
            <a:avLst/>
          </a:prstGeom>
          <a:ln w="28575">
            <a:solidFill>
              <a:srgbClr val="FF81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65AC6E-60F9-9D09-A535-9CA58E4757C9}"/>
              </a:ext>
            </a:extLst>
          </p:cNvPr>
          <p:cNvCxnSpPr>
            <a:cxnSpLocks/>
          </p:cNvCxnSpPr>
          <p:nvPr/>
        </p:nvCxnSpPr>
        <p:spPr>
          <a:xfrm>
            <a:off x="2806996" y="2002465"/>
            <a:ext cx="2158409" cy="0"/>
          </a:xfrm>
          <a:prstGeom prst="line">
            <a:avLst/>
          </a:prstGeom>
          <a:ln w="28575">
            <a:solidFill>
              <a:srgbClr val="FF81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D5DA52-45ED-5FAB-A056-DC083DD6F6D0}"/>
              </a:ext>
            </a:extLst>
          </p:cNvPr>
          <p:cNvCxnSpPr>
            <a:cxnSpLocks/>
          </p:cNvCxnSpPr>
          <p:nvPr/>
        </p:nvCxnSpPr>
        <p:spPr>
          <a:xfrm>
            <a:off x="2810538" y="2388783"/>
            <a:ext cx="2158409" cy="0"/>
          </a:xfrm>
          <a:prstGeom prst="line">
            <a:avLst/>
          </a:prstGeom>
          <a:ln w="28575">
            <a:solidFill>
              <a:srgbClr val="FF81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603D-E9C2-6BCD-2509-7B04003C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25" dirty="0"/>
              <a:t>Scaling </a:t>
            </a:r>
            <a:r>
              <a:rPr lang="en-US" sz="2800" spc="-90" dirty="0"/>
              <a:t>- </a:t>
            </a:r>
            <a:r>
              <a:rPr lang="en-US" sz="2800" spc="-40" dirty="0"/>
              <a:t>Kaplan </a:t>
            </a:r>
            <a:r>
              <a:rPr lang="en-US" sz="2800" spc="20" dirty="0"/>
              <a:t>et </a:t>
            </a:r>
            <a:r>
              <a:rPr lang="en-US" sz="2800" spc="-50" dirty="0"/>
              <a:t>al. vs. </a:t>
            </a:r>
            <a:r>
              <a:rPr lang="en-US" sz="2800" spc="40" dirty="0"/>
              <a:t>Hoﬀmann </a:t>
            </a:r>
            <a:r>
              <a:rPr lang="en-US" sz="2800" spc="20" dirty="0"/>
              <a:t>et </a:t>
            </a:r>
            <a:r>
              <a:rPr lang="en-US" sz="2800" spc="-50" dirty="0"/>
              <a:t>al.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C839-4662-BC86-A764-4CD69552B2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4803626" cy="307757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800" b="1" dirty="0"/>
              <a:t>Experimental setup: </a:t>
            </a:r>
          </a:p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lang="en-US" sz="1800" dirty="0"/>
              <a:t>They chose different compute budgets.</a:t>
            </a:r>
          </a:p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lang="en-US" sz="1800" dirty="0"/>
              <a:t>For each compute budget, train different sized models (varying data or model size) </a:t>
            </a:r>
          </a:p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lang="en-US" sz="1800" dirty="0"/>
              <a:t>They find a clear valley like shape </a:t>
            </a:r>
          </a:p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lang="en-US" sz="1800" dirty="0"/>
              <a:t>For each compute budget there is an optimal model to train</a:t>
            </a:r>
          </a:p>
          <a:p>
            <a:pPr marL="63500">
              <a:lnSpc>
                <a:spcPct val="100000"/>
              </a:lnSpc>
              <a:spcBef>
                <a:spcPts val="100"/>
              </a:spcBef>
            </a:pPr>
            <a:endParaRPr lang="en-US" sz="1800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0DA21514-0220-D61B-26E8-9C13A86D45C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7545" y="1153676"/>
            <a:ext cx="3689464" cy="3231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DD9AE-ABDD-8B96-97BB-14D8332DDCA1}"/>
              </a:ext>
            </a:extLst>
          </p:cNvPr>
          <p:cNvSpPr txBox="1"/>
          <p:nvPr/>
        </p:nvSpPr>
        <p:spPr>
          <a:xfrm>
            <a:off x="1610458" y="4654211"/>
            <a:ext cx="59230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Training Compute-Optimal Large Language Models (2022)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arxiv.org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/pdf/2203.15556.pdf</a:t>
            </a:r>
          </a:p>
        </p:txBody>
      </p:sp>
    </p:spTree>
    <p:extLst>
      <p:ext uri="{BB962C8B-B14F-4D97-AF65-F5344CB8AC3E}">
        <p14:creationId xmlns:p14="http://schemas.microsoft.com/office/powerpoint/2010/main" val="26435039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F19A-1E30-9D99-27F4-5357857C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“More is Different”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30C68-8844-3096-C412-CA74B6CD10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719848" cy="3077573"/>
          </a:xfrm>
        </p:spPr>
        <p:txBody>
          <a:bodyPr/>
          <a:lstStyle/>
          <a:p>
            <a:r>
              <a:rPr lang="en-US" sz="1400" dirty="0"/>
              <a:t>The idea that complex physical systems can behave in ways that can't be understood by the laws that govern their microscopic parts.</a:t>
            </a:r>
          </a:p>
          <a:p>
            <a:r>
              <a:rPr lang="en-US" sz="1400" dirty="0"/>
              <a:t>Anderson also gives an example of "More is Different" at the molecular level. </a:t>
            </a:r>
          </a:p>
          <a:p>
            <a:pPr lvl="1"/>
            <a:r>
              <a:rPr lang="en-US" sz="1400" dirty="0"/>
              <a:t>He describes a peculiar broken symmetry that appears in larger-scale molecules, which seems to go against a law defined at the smaller scale. </a:t>
            </a:r>
          </a:p>
          <a:p>
            <a:pPr lvl="1"/>
            <a:r>
              <a:rPr lang="en-US" sz="1400" dirty="0"/>
              <a:t>This broken symmetry is a new effect that appears when the scale changes.</a:t>
            </a:r>
          </a:p>
          <a:p>
            <a:r>
              <a:rPr lang="en-US" sz="1400" dirty="0"/>
              <a:t>Anderson argues that new properties appear at each level of complexity. </a:t>
            </a:r>
          </a:p>
          <a:p>
            <a:pPr lvl="1"/>
            <a:r>
              <a:rPr lang="en-US" sz="1400" dirty="0"/>
              <a:t>For example, although chemistry is subject to the laws of physics, we can't infer chemistry from our knowledge of physics. </a:t>
            </a:r>
          </a:p>
          <a:p>
            <a:endParaRPr lang="en-US" sz="1400" dirty="0"/>
          </a:p>
        </p:txBody>
      </p:sp>
      <p:pic>
        <p:nvPicPr>
          <p:cNvPr id="1026" name="Picture 2" descr="More is different&quot; - Or why the approach to air transportation should  evolve - Datascience.aero">
            <a:extLst>
              <a:ext uri="{FF2B5EF4-FFF2-40B4-BE49-F238E27FC236}">
                <a16:creationId xmlns:a16="http://schemas.microsoft.com/office/drawing/2014/main" id="{0B29DC51-6217-EE3D-0428-D45C489F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67" y="500493"/>
            <a:ext cx="3610429" cy="242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ilip W. Anderson, Nobel Laureate in Physics, Is Dead at 96 - The New York  Times">
            <a:extLst>
              <a:ext uri="{FF2B5EF4-FFF2-40B4-BE49-F238E27FC236}">
                <a16:creationId xmlns:a16="http://schemas.microsoft.com/office/drawing/2014/main" id="{F703CD29-8A97-B5F7-DF16-6F2FFF42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17" y="3098743"/>
            <a:ext cx="1647915" cy="16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162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603D-E9C2-6BCD-2509-7B04003C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25" dirty="0"/>
              <a:t>Scaling </a:t>
            </a:r>
            <a:r>
              <a:rPr lang="en-US" sz="2800" spc="-90" dirty="0"/>
              <a:t>- </a:t>
            </a:r>
            <a:r>
              <a:rPr lang="en-US" sz="2800" spc="-40" dirty="0"/>
              <a:t>Kaplan </a:t>
            </a:r>
            <a:r>
              <a:rPr lang="en-US" sz="2800" spc="20" dirty="0"/>
              <a:t>et </a:t>
            </a:r>
            <a:r>
              <a:rPr lang="en-US" sz="2800" spc="-50" dirty="0"/>
              <a:t>al. vs. </a:t>
            </a:r>
            <a:r>
              <a:rPr lang="en-US" sz="2800" spc="40" dirty="0"/>
              <a:t>Hoﬀmann </a:t>
            </a:r>
            <a:r>
              <a:rPr lang="en-US" sz="2800" spc="20" dirty="0"/>
              <a:t>et </a:t>
            </a:r>
            <a:r>
              <a:rPr lang="en-US" sz="2800" spc="-50" dirty="0"/>
              <a:t>al.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C839-4662-BC86-A764-4CD69552B2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main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diﬀerence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is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rate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schedule!!! 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lnSpc>
                <a:spcPct val="100000"/>
              </a:lnSpc>
              <a:spcBef>
                <a:spcPts val="20"/>
              </a:spcBef>
              <a:buNone/>
            </a:pPr>
            <a:endParaRPr lang="en-US" sz="1850" dirty="0">
              <a:latin typeface="Corbel" panose="020B0503020204020204" pitchFamily="34" charset="0"/>
              <a:cs typeface="FreeSans"/>
            </a:endParaRPr>
          </a:p>
          <a:p>
            <a:pPr marL="63500" marR="209550">
              <a:lnSpc>
                <a:spcPct val="114999"/>
              </a:lnSpc>
            </a:pP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Kaplan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al.: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all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experiments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same </a:t>
            </a:r>
            <a:r>
              <a:rPr lang="en-US" sz="1800" spc="-1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LR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</a:t>
            </a: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63500" marR="209550">
              <a:lnSpc>
                <a:spcPct val="114999"/>
              </a:lnSpc>
            </a:pP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Hoﬀmann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experiment while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changing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diﬀerent</a:t>
            </a:r>
            <a:r>
              <a:rPr lang="en-US" sz="1800" spc="-3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 </a:t>
            </a:r>
            <a:r>
              <a:rPr lang="en-US" sz="1800" spc="-1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LR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 </a:t>
            </a:r>
          </a:p>
          <a:p>
            <a:pPr marL="520700" marR="209550" lvl="1">
              <a:lnSpc>
                <a:spcPct val="114999"/>
              </a:lnSpc>
            </a:pP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Their LR reaches </a:t>
            </a:r>
            <a:r>
              <a:rPr lang="en-US" spc="-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zero </a:t>
            </a:r>
            <a:r>
              <a:rPr lang="en-US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at </a:t>
            </a:r>
            <a:r>
              <a:rPr lang="en-US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end of</a:t>
            </a:r>
            <a:r>
              <a:rPr lang="en-US" spc="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the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training</a:t>
            </a: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BEB0E802-8D11-22F8-EB5B-8F580B4ACDC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0DA21514-0220-D61B-26E8-9C13A86D45C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9194" y="1217473"/>
            <a:ext cx="2780977" cy="2435419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2AB9624B-C8C6-2B44-7555-1B175F864BFC}"/>
              </a:ext>
            </a:extLst>
          </p:cNvPr>
          <p:cNvSpPr txBox="1"/>
          <p:nvPr/>
        </p:nvSpPr>
        <p:spPr>
          <a:xfrm>
            <a:off x="6806398" y="4907291"/>
            <a:ext cx="1766570" cy="1192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700" dirty="0">
                <a:latin typeface="Tahoma"/>
                <a:ea typeface="Tahoma" panose="020B0604030504040204" pitchFamily="34" charset="0"/>
                <a:cs typeface="Tahoma"/>
              </a:rPr>
              <a:t>From </a:t>
            </a:r>
            <a:r>
              <a:rPr sz="700" spc="-90" dirty="0">
                <a:latin typeface="Tahoma"/>
                <a:ea typeface="Tahoma" panose="020B0604030504040204" pitchFamily="34" charset="0"/>
                <a:cs typeface="Tahoma"/>
              </a:rPr>
              <a:t> </a:t>
            </a:r>
            <a:r>
              <a:rPr sz="700" u="sng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Hoffman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n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 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e</a:t>
            </a:r>
            <a:r>
              <a:rPr sz="700" u="sng" spc="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t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 </a:t>
            </a:r>
            <a:r>
              <a:rPr sz="7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al.</a:t>
            </a:r>
            <a:r>
              <a:rPr sz="7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,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 </a:t>
            </a:r>
            <a:r>
              <a:rPr sz="700" u="sng" spc="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ea typeface="Tahoma" panose="020B0604030504040204" pitchFamily="34" charset="0"/>
                <a:cs typeface="Tahoma"/>
                <a:hlinkClick r:id="rId4"/>
              </a:rPr>
              <a:t>2022</a:t>
            </a:r>
            <a:endParaRPr sz="700" dirty="0">
              <a:latin typeface="Tahoma"/>
              <a:ea typeface="Tahoma" panose="020B06040305040402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53107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CEA-19F2-5B8E-E296-974A8F5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25" dirty="0"/>
              <a:t>Scaling Laws: Hoﬀmann et al.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28D65-D197-6BF4-83AE-01EF3A5EC3E5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085415" cy="347435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Optimal model size and optimal number of tokens, for a given compute budget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00"/>
                  </a:spcBef>
                  <a:buNone/>
                </a:pPr>
                <a:endParaRPr lang="en-US" sz="1800" spc="20" dirty="0">
                  <a:solidFill>
                    <a:srgbClr val="606060"/>
                  </a:solidFill>
                  <a:latin typeface="Courier New"/>
                  <a:cs typeface="Courier New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1800" spc="30" baseline="-30092" dirty="0">
                    <a:solidFill>
                      <a:schemeClr val="tx1"/>
                    </a:solidFill>
                    <a:latin typeface="Courier New"/>
                    <a:cs typeface="Courier New"/>
                  </a:rPr>
                  <a:t> </a:t>
                </a:r>
                <a:r>
                  <a:rPr lang="en-US" sz="1800" spc="20" dirty="0">
                    <a:solidFill>
                      <a:schemeClr val="tx1"/>
                    </a:solidFill>
                    <a:latin typeface="Corbel" panose="020B0503020204020204" pitchFamily="34" charset="0"/>
                    <a:cs typeface="FreeSans"/>
                  </a:rPr>
                  <a:t>exponent </a:t>
                </a:r>
                <a:r>
                  <a:rPr lang="en-US" sz="1800" dirty="0">
                    <a:solidFill>
                      <a:srgbClr val="606060"/>
                    </a:solidFill>
                    <a:latin typeface="Corbel" panose="020B0503020204020204" pitchFamily="34" charset="0"/>
                    <a:cs typeface="AoyagiKouzanFontT"/>
                  </a:rPr>
                  <a:t>≅ </a:t>
                </a:r>
                <a:r>
                  <a:rPr lang="en-US" sz="1800" spc="-155" dirty="0">
                    <a:solidFill>
                      <a:schemeClr val="tx1"/>
                    </a:solidFill>
                    <a:latin typeface="Corbel" panose="020B0503020204020204" pitchFamily="34" charset="0"/>
                    <a:cs typeface="FreeSan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r>
                  <a:rPr lang="en-US" sz="1800" spc="-359" baseline="-30092" dirty="0">
                    <a:solidFill>
                      <a:schemeClr val="tx1"/>
                    </a:solidFill>
                    <a:latin typeface="Courier New"/>
                    <a:cs typeface="Courier New"/>
                  </a:rPr>
                  <a:t> </a:t>
                </a:r>
                <a:r>
                  <a:rPr lang="en-US" sz="1800" spc="35" dirty="0">
                    <a:solidFill>
                      <a:schemeClr val="tx1"/>
                    </a:solidFill>
                    <a:latin typeface="Corbel" panose="020B0503020204020204" pitchFamily="34" charset="0"/>
                    <a:cs typeface="FreeSans"/>
                  </a:rPr>
                  <a:t>exponent</a:t>
                </a:r>
                <a:endParaRPr lang="en-US" dirty="0"/>
              </a:p>
              <a:p>
                <a:pPr marL="38100">
                  <a:lnSpc>
                    <a:spcPct val="120000"/>
                  </a:lnSpc>
                  <a:spcBef>
                    <a:spcPts val="1520"/>
                  </a:spcBef>
                </a:pPr>
                <a:r>
                  <a:rPr lang="en-US" dirty="0"/>
                  <a:t>Compute and tokens should increase </a:t>
                </a:r>
                <a:r>
                  <a:rPr lang="en-US" dirty="0">
                    <a:solidFill>
                      <a:srgbClr val="C00000"/>
                    </a:solidFill>
                  </a:rPr>
                  <a:t>at the same rate</a:t>
                </a:r>
                <a:r>
                  <a:rPr lang="en-US" dirty="0"/>
                  <a:t>.</a:t>
                </a:r>
              </a:p>
              <a:p>
                <a:pPr marL="495300" lvl="1">
                  <a:lnSpc>
                    <a:spcPct val="120000"/>
                  </a:lnSpc>
                </a:pPr>
                <a:r>
                  <a:rPr lang="en-US" b="1" dirty="0"/>
                  <a:t>Example 1: </a:t>
                </a:r>
                <a:r>
                  <a:rPr lang="en-US" dirty="0"/>
                  <a:t>Given 10x compute, grow N by 3.2x and D by 3.2x</a:t>
                </a:r>
              </a:p>
              <a:p>
                <a:pPr marL="495300" lvl="1">
                  <a:lnSpc>
                    <a:spcPct val="120000"/>
                  </a:lnSpc>
                </a:pPr>
                <a:r>
                  <a:rPr lang="en-US" b="1" dirty="0"/>
                  <a:t>Example 2: </a:t>
                </a:r>
                <a:r>
                  <a:rPr lang="en-US" dirty="0"/>
                  <a:t>Given 100x compute, grow N by 10x and D by 10x</a:t>
                </a:r>
              </a:p>
              <a:p>
                <a:pPr marL="495300"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28D65-D197-6BF4-83AE-01EF3A5EC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085415" cy="3474354"/>
              </a:xfrm>
              <a:blipFill>
                <a:blip r:embed="rId2"/>
                <a:stretch>
                  <a:fillRect l="-471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25A3F0-C0E4-B863-4BC0-6BDFAC491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35281"/>
              </p:ext>
            </p:extLst>
          </p:nvPr>
        </p:nvGraphicFramePr>
        <p:xfrm>
          <a:off x="917866" y="1762125"/>
          <a:ext cx="7238998" cy="914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283247256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8051486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5429281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1894133960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12380351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81563346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2402469707"/>
                    </a:ext>
                  </a:extLst>
                </a:gridCol>
              </a:tblGrid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b="0" i="0" spc="-3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Kaplan </a:t>
                      </a:r>
                      <a:r>
                        <a:rPr lang="en-US" sz="1800" b="0" i="0" spc="1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lang="en-US" sz="1800" b="0" i="0" spc="4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lang="en-US" sz="1800" b="0" i="0" spc="-35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al. 2020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0057"/>
                  </a:ext>
                </a:extLst>
              </a:tr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spc="25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Hoﬀmann </a:t>
                      </a:r>
                      <a:r>
                        <a:rPr sz="1800" b="0" i="0" spc="1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sz="1800" b="0" i="0" spc="-15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sz="1800" b="0" i="0" spc="-35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al.,</a:t>
                      </a:r>
                      <a:r>
                        <a:rPr lang="en-US" sz="1800" b="0" i="0" spc="-35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  <a:cs typeface="FreeSans"/>
                        </a:rPr>
                        <a:t> 2021</a:t>
                      </a:r>
                      <a:endParaRPr sz="1800" b="0" i="0" dirty="0">
                        <a:solidFill>
                          <a:schemeClr val="tx1"/>
                        </a:solidFill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60960" algn="l" defTabSz="685800" rtl="0" eaLnBrk="1" latinLnBrk="0" hangingPunct="1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721117"/>
                  </a:ext>
                </a:extLst>
              </a:tr>
            </a:tbl>
          </a:graphicData>
        </a:graphic>
      </p:graphicFrame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9E17C72B-ACEB-59DD-93E9-A3B9E495155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0DBB-B04C-71BC-AC4A-67DBC9ADDCF8}"/>
              </a:ext>
            </a:extLst>
          </p:cNvPr>
          <p:cNvSpPr txBox="1"/>
          <p:nvPr/>
        </p:nvSpPr>
        <p:spPr>
          <a:xfrm>
            <a:off x="6370575" y="305945"/>
            <a:ext cx="3127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Consolas" panose="020B0609020204030204" pitchFamily="49" charset="0"/>
              </a:rPr>
              <a:t>N: number of model parameters </a:t>
            </a:r>
          </a:p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Consolas" panose="020B0609020204030204" pitchFamily="49" charset="0"/>
              </a:rPr>
              <a:t>C: compute </a:t>
            </a:r>
          </a:p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Consolas" panose="020B0609020204030204" pitchFamily="49" charset="0"/>
              </a:rPr>
              <a:t>D: dataset size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59A057-38CB-A906-A98F-9C8B6D9FE7D7}"/>
                  </a:ext>
                </a:extLst>
              </p:cNvPr>
              <p:cNvSpPr txBox="1"/>
              <p:nvPr/>
            </p:nvSpPr>
            <p:spPr>
              <a:xfrm>
                <a:off x="3595366" y="1786466"/>
                <a:ext cx="1841469" cy="39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0.73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59A057-38CB-A906-A98F-9C8B6D9FE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66" y="1786466"/>
                <a:ext cx="1841469" cy="399533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D64F6-C218-C178-5679-42242350912E}"/>
                  </a:ext>
                </a:extLst>
              </p:cNvPr>
              <p:cNvSpPr txBox="1"/>
              <p:nvPr/>
            </p:nvSpPr>
            <p:spPr>
              <a:xfrm>
                <a:off x="5961175" y="1786740"/>
                <a:ext cx="1841469" cy="39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0.27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D64F6-C218-C178-5679-42242350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175" y="1786740"/>
                <a:ext cx="1841469" cy="399533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9AD6D2-D4D4-AC3E-4A11-A341AA610F9F}"/>
                  </a:ext>
                </a:extLst>
              </p:cNvPr>
              <p:cNvSpPr txBox="1"/>
              <p:nvPr/>
            </p:nvSpPr>
            <p:spPr>
              <a:xfrm>
                <a:off x="3556382" y="2239848"/>
                <a:ext cx="1841469" cy="403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9AD6D2-D4D4-AC3E-4A11-A341AA610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382" y="2239848"/>
                <a:ext cx="1841469" cy="403444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B70C4B-23F9-D547-7AEA-AAC08F1C29AC}"/>
                  </a:ext>
                </a:extLst>
              </p:cNvPr>
              <p:cNvSpPr txBox="1"/>
              <p:nvPr/>
            </p:nvSpPr>
            <p:spPr>
              <a:xfrm>
                <a:off x="5922191" y="2240122"/>
                <a:ext cx="1841469" cy="403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B70C4B-23F9-D547-7AEA-AAC08F1C2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191" y="2240122"/>
                <a:ext cx="1841469" cy="403444"/>
              </a:xfrm>
              <a:prstGeom prst="rect">
                <a:avLst/>
              </a:prstGeom>
              <a:blipFill>
                <a:blip r:embed="rId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B42F7BD-7DB3-C4CD-5C1B-61F66408776B}"/>
              </a:ext>
            </a:extLst>
          </p:cNvPr>
          <p:cNvSpPr/>
          <p:nvPr/>
        </p:nvSpPr>
        <p:spPr>
          <a:xfrm>
            <a:off x="5218867" y="4081462"/>
            <a:ext cx="435935" cy="2551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[MASK]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11058E-F96A-E401-544C-90C408FB184D}"/>
              </a:ext>
            </a:extLst>
          </p:cNvPr>
          <p:cNvSpPr/>
          <p:nvPr/>
        </p:nvSpPr>
        <p:spPr>
          <a:xfrm>
            <a:off x="6531949" y="4070829"/>
            <a:ext cx="435935" cy="2551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[MASK]</a:t>
            </a:r>
          </a:p>
        </p:txBody>
      </p:sp>
    </p:spTree>
    <p:extLst>
      <p:ext uri="{BB962C8B-B14F-4D97-AF65-F5344CB8AC3E}">
        <p14:creationId xmlns:p14="http://schemas.microsoft.com/office/powerpoint/2010/main" val="211502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919" y="520950"/>
            <a:ext cx="849312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/>
              <a:t>Recap</a:t>
            </a:r>
            <a:endParaRPr lang="en-US" sz="2800" spc="10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1A958-185B-E35A-BCB9-EE44CDC744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used to train “oversized” and “under-trained” models.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should scale your model at the same rate as your data. </a:t>
            </a:r>
          </a:p>
          <a:p>
            <a:endParaRPr lang="en-US" dirty="0"/>
          </a:p>
          <a:p>
            <a:r>
              <a:rPr lang="en-US" dirty="0"/>
              <a:t>For example, if you get a 100x increase in compute,</a:t>
            </a:r>
          </a:p>
          <a:p>
            <a:pPr lvl="1"/>
            <a:r>
              <a:rPr lang="en-US" dirty="0"/>
              <a:t>you should make your model 10x bigger and your data 10x bigger.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839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919" y="520950"/>
            <a:ext cx="849312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/>
              <a:t>A Word of Caution</a:t>
            </a:r>
            <a:endParaRPr lang="en-US" sz="2800" spc="10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1A958-185B-E35A-BCB9-EE44CDC744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While we kept referring to these as “law”, one should take them with grain of salt. </a:t>
            </a:r>
          </a:p>
          <a:p>
            <a:r>
              <a:rPr lang="en-US" dirty="0"/>
              <a:t>There are various confounding factors here:</a:t>
            </a:r>
          </a:p>
          <a:p>
            <a:pPr lvl="1"/>
            <a:r>
              <a:rPr lang="en-US" dirty="0"/>
              <a:t>Different optimizer: </a:t>
            </a:r>
            <a:r>
              <a:rPr lang="en-US" dirty="0" err="1"/>
              <a:t>AdamW</a:t>
            </a:r>
            <a:r>
              <a:rPr lang="en-US" dirty="0"/>
              <a:t> vs. Adam vs. others</a:t>
            </a:r>
          </a:p>
          <a:p>
            <a:pPr lvl="1"/>
            <a:r>
              <a:rPr lang="en-US" dirty="0"/>
              <a:t>Different tokenizers </a:t>
            </a:r>
          </a:p>
          <a:p>
            <a:pPr lvl="1"/>
            <a:r>
              <a:rPr lang="en-US" dirty="0"/>
              <a:t>Different numerical representation (e.g., bfloat16 vs float32)</a:t>
            </a:r>
          </a:p>
          <a:p>
            <a:pPr lvl="1"/>
            <a:r>
              <a:rPr lang="en-US" dirty="0"/>
              <a:t>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4594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8D72-4211-F014-EA63-B6530D7E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Recently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D7571-E1F7-36D5-6F8E-7068FEC4AF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56732"/>
            <a:ext cx="8085415" cy="3077573"/>
          </a:xfrm>
        </p:spPr>
        <p:txBody>
          <a:bodyPr/>
          <a:lstStyle/>
          <a:p>
            <a:r>
              <a:rPr lang="en-US" dirty="0"/>
              <a:t>Training Loss for Llama 2 models.</a:t>
            </a:r>
          </a:p>
          <a:p>
            <a:r>
              <a:rPr lang="en-US" dirty="0"/>
              <a:t>After pretraining on 2T Tokens, the models still did not show any sign of saturation. Why? 🤔</a:t>
            </a:r>
          </a:p>
          <a:p>
            <a:r>
              <a:rPr lang="en-US" dirty="0"/>
              <a:t>The scaling laws are usually </a:t>
            </a:r>
            <a:br>
              <a:rPr lang="en-US" dirty="0"/>
            </a:br>
            <a:r>
              <a:rPr lang="en-US" dirty="0"/>
              <a:t>derived on much smaller scales. </a:t>
            </a:r>
            <a:br>
              <a:rPr lang="en-US" dirty="0"/>
            </a:br>
            <a:r>
              <a:rPr lang="en-US" dirty="0"/>
              <a:t>Behavior might be different at </a:t>
            </a:r>
            <a:br>
              <a:rPr lang="en-US" dirty="0"/>
            </a:br>
            <a:r>
              <a:rPr lang="en-US" dirty="0"/>
              <a:t>larger scales.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50937E4-F4E3-A7DC-0813-94F25168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36" y="1845700"/>
            <a:ext cx="4840741" cy="3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04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883B-1A29-932F-914F-4DB7361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Matters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582BD-A4A0-0E37-348D-D794748983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 is increasing evidence that data more than just token count. </a:t>
            </a:r>
          </a:p>
          <a:p>
            <a:pPr lvl="1"/>
            <a:r>
              <a:rPr lang="en-US" dirty="0"/>
              <a:t>Previously we saw that data duplications and noise hurts LLM performance. </a:t>
            </a:r>
          </a:p>
          <a:p>
            <a:pPr lvl="1"/>
            <a:r>
              <a:rPr lang="en-US" dirty="0"/>
              <a:t>There is also evidence that’s one can be selective about data diversity. </a:t>
            </a:r>
          </a:p>
          <a:p>
            <a:r>
              <a:rPr lang="en-US" dirty="0"/>
              <a:t>These are topics of the ongoing research and there will be more discuss here in coming years.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22F7B-06A2-87BF-FB0D-F8A3243CD7A1}"/>
              </a:ext>
            </a:extLst>
          </p:cNvPr>
          <p:cNvSpPr txBox="1"/>
          <p:nvPr/>
        </p:nvSpPr>
        <p:spPr>
          <a:xfrm>
            <a:off x="2541181" y="45131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Beyond neural scaling laws: beating power law scaling via data pruning (</a:t>
            </a:r>
            <a:r>
              <a:rPr lang="en-US" dirty="0" err="1"/>
              <a:t>Sorscher</a:t>
            </a:r>
            <a:r>
              <a:rPr lang="en-US" dirty="0"/>
              <a:t> et al., 2022)</a:t>
            </a:r>
          </a:p>
        </p:txBody>
      </p:sp>
    </p:spTree>
    <p:extLst>
      <p:ext uri="{BB962C8B-B14F-4D97-AF65-F5344CB8AC3E}">
        <p14:creationId xmlns:p14="http://schemas.microsoft.com/office/powerpoint/2010/main" val="3070596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883B-1A29-932F-914F-4DB7361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Data-Constrained Scaling Laws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582BD-A4A0-0E37-348D-D794748983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I can discuss Sasha Rush’s recent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24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236B-FE3A-DE83-218F-29BA50EE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3750B-80DA-2BB3-B1BD-EB75B2BFD8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Optimality conditions: given a limited budget (compute, data, size) what is the best model you can train.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now: maintain similar ratio for model size and data size.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Next: why didn’t we scale earlier? </a:t>
            </a:r>
          </a:p>
        </p:txBody>
      </p:sp>
    </p:spTree>
    <p:extLst>
      <p:ext uri="{BB962C8B-B14F-4D97-AF65-F5344CB8AC3E}">
        <p14:creationId xmlns:p14="http://schemas.microsoft.com/office/powerpoint/2010/main" val="2921043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FA8D1-C0BD-2C7C-8EFC-DB51A4CE5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Why didn’t we </a:t>
            </a:r>
            <a:br>
              <a:rPr lang="en-US" sz="5400" dirty="0"/>
            </a:br>
            <a:r>
              <a:rPr lang="en-US" sz="5400" dirty="0"/>
              <a:t>scale earlier??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9ABAF-EE8C-2F50-B33F-F604DE8C95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1EA9-46BA-3D83-EB54-C6097D56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31" y="107119"/>
            <a:ext cx="9080389" cy="857542"/>
          </a:xfrm>
        </p:spPr>
        <p:txBody>
          <a:bodyPr/>
          <a:lstStyle/>
          <a:p>
            <a:r>
              <a:rPr lang="en-US" dirty="0"/>
              <a:t>The Old Wisdom: Optimizing Model Capacity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E064C-CA0E-3A95-354C-A56FFE7E66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with a dotted line&#10;&#10;Description automatically generated">
            <a:extLst>
              <a:ext uri="{FF2B5EF4-FFF2-40B4-BE49-F238E27FC236}">
                <a16:creationId xmlns:a16="http://schemas.microsoft.com/office/drawing/2014/main" id="{1CF34838-2DC0-FF51-C622-4EBDA203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" y="1271138"/>
            <a:ext cx="7772400" cy="2359728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F97E3AFE-084F-FA8C-4A56-58A04E2035AF}"/>
              </a:ext>
            </a:extLst>
          </p:cNvPr>
          <p:cNvSpPr txBox="1"/>
          <p:nvPr/>
        </p:nvSpPr>
        <p:spPr>
          <a:xfrm>
            <a:off x="1691327" y="4856112"/>
            <a:ext cx="5614245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[Figure credit: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</a:rPr>
              <a:t>NeurIPS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 ‘23 Tutorial: Reconsidering Overfitting in the Age of Overparameterized Models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6704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/>
              <a:t>What is “</a:t>
            </a:r>
            <a:r>
              <a:rPr spc="-25" dirty="0"/>
              <a:t>Scaling</a:t>
            </a:r>
            <a:r>
              <a:rPr lang="en-US" spc="-25" dirty="0"/>
              <a:t>”? </a:t>
            </a:r>
            <a:endParaRPr spc="-25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0096AD-61D0-E983-D6D7-DC628BD5F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“scaling means </a:t>
            </a:r>
            <a:r>
              <a:rPr lang="en-US" b="1" dirty="0"/>
              <a:t>larger model size</a:t>
            </a:r>
            <a:r>
              <a:rPr lang="en-US" dirty="0"/>
              <a:t>” 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  <a:p>
            <a:pPr lvl="1"/>
            <a:r>
              <a:rPr lang="en-US" dirty="0"/>
              <a:t>But model parameters may be under-utilized. </a:t>
            </a:r>
          </a:p>
          <a:p>
            <a:endParaRPr lang="en-US" dirty="0"/>
          </a:p>
          <a:p>
            <a:r>
              <a:rPr lang="en-US" dirty="0"/>
              <a:t>“scaling means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compute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But computation may be unnecessarily wasted. </a:t>
            </a:r>
          </a:p>
          <a:p>
            <a:pPr lvl="1"/>
            <a:endParaRPr lang="en-US" dirty="0"/>
          </a:p>
          <a:p>
            <a:r>
              <a:rPr lang="en-US" dirty="0"/>
              <a:t> “scaling means </a:t>
            </a:r>
            <a:r>
              <a:rPr lang="en-US" b="1" dirty="0"/>
              <a:t>more data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But more data might not necessarily contain more information (e.g., duplications)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Scale means all the above: </a:t>
            </a:r>
            <a:r>
              <a:rPr lang="en-US" i="1" dirty="0"/>
              <a:t>effective compression of information</a:t>
            </a:r>
          </a:p>
          <a:p>
            <a:pPr lvl="1"/>
            <a:r>
              <a:rPr lang="en-US" dirty="0"/>
              <a:t>Requires model capacity </a:t>
            </a:r>
          </a:p>
          <a:p>
            <a:pPr lvl="1"/>
            <a:r>
              <a:rPr lang="en-US" dirty="0"/>
              <a:t>Requires compute </a:t>
            </a:r>
          </a:p>
          <a:p>
            <a:pPr lvl="1"/>
            <a:r>
              <a:rPr lang="en-US" dirty="0"/>
              <a:t>Requires large, rich data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8594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ea typeface="Tahoma" panose="020B0604030504040204" pitchFamily="34" charset="0"/>
                <a:cs typeface="FreeSans"/>
              </a:rPr>
              <a:t>259</a:t>
            </a:r>
            <a:endParaRPr sz="1000" dirty="0">
              <a:latin typeface="Corbel" panose="020B0503020204020204" pitchFamily="34" charset="0"/>
              <a:ea typeface="Tahoma" panose="020B0604030504040204" pitchFamily="34" charset="0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4213082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73FC-30CA-A8AD-7BD4-D2296C0341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with a line and dots&#10;&#10;Description automatically generated">
            <a:extLst>
              <a:ext uri="{FF2B5EF4-FFF2-40B4-BE49-F238E27FC236}">
                <a16:creationId xmlns:a16="http://schemas.microsoft.com/office/drawing/2014/main" id="{241175BD-564D-BD76-06C8-828868588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4" y="1160642"/>
            <a:ext cx="7772400" cy="24288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0086E9-4831-FB5D-59B7-02971432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31" y="107119"/>
            <a:ext cx="9080389" cy="857542"/>
          </a:xfrm>
        </p:spPr>
        <p:txBody>
          <a:bodyPr/>
          <a:lstStyle/>
          <a:p>
            <a:r>
              <a:rPr lang="en-US" dirty="0"/>
              <a:t>The Old Wisdom: Optimizing Model Capacity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63F2D6A-747D-098F-33AA-DCFA6E349973}"/>
              </a:ext>
            </a:extLst>
          </p:cNvPr>
          <p:cNvSpPr/>
          <p:nvPr/>
        </p:nvSpPr>
        <p:spPr>
          <a:xfrm>
            <a:off x="1297723" y="3741917"/>
            <a:ext cx="6511491" cy="1108714"/>
          </a:xfrm>
          <a:prstGeom prst="wedgeRoundRectCallout">
            <a:avLst>
              <a:gd name="adj1" fmla="val -12268"/>
              <a:gd name="adj2" fmla="val -765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Small models cannot fit perfectly.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they cannot express complex functions → high statistical bias.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largely ignores noise → does not fluctuate a lot (small variance)</a:t>
            </a: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A21C9D7B-FE38-9116-4EC4-37B985D227F3}"/>
              </a:ext>
            </a:extLst>
          </p:cNvPr>
          <p:cNvSpPr txBox="1"/>
          <p:nvPr/>
        </p:nvSpPr>
        <p:spPr>
          <a:xfrm>
            <a:off x="1691327" y="4856112"/>
            <a:ext cx="5614245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[Figure credit: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</a:rPr>
              <a:t>NeurIPS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 ‘23 Tutorial: Reconsidering Overfitting in the Age of Overparameterized Models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36197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B442-6E83-8EC7-7B1A-6A0E9CD9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3FE9-8500-490C-7753-4B85894C5A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3BC9D2-CB29-7F7A-2FA9-2D035ACF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31" y="107119"/>
            <a:ext cx="9080389" cy="857542"/>
          </a:xfrm>
        </p:spPr>
        <p:txBody>
          <a:bodyPr/>
          <a:lstStyle/>
          <a:p>
            <a:r>
              <a:rPr lang="en-US" dirty="0"/>
              <a:t>The Old Wisdom: Optimizing Model Capacity</a:t>
            </a:r>
          </a:p>
        </p:txBody>
      </p:sp>
      <p:pic>
        <p:nvPicPr>
          <p:cNvPr id="4" name="Picture 3" descr="A graph showing a curve&#10;&#10;Description automatically generated">
            <a:extLst>
              <a:ext uri="{FF2B5EF4-FFF2-40B4-BE49-F238E27FC236}">
                <a16:creationId xmlns:a16="http://schemas.microsoft.com/office/drawing/2014/main" id="{9BFC3B93-673E-137C-17A3-2C59AED7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4" y="1192773"/>
            <a:ext cx="7772400" cy="245150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EF02BB8-98FE-A5EF-7CAB-771E85AFC0F2}"/>
              </a:ext>
            </a:extLst>
          </p:cNvPr>
          <p:cNvSpPr/>
          <p:nvPr/>
        </p:nvSpPr>
        <p:spPr>
          <a:xfrm>
            <a:off x="1002448" y="3741917"/>
            <a:ext cx="7474802" cy="1108714"/>
          </a:xfrm>
          <a:prstGeom prst="wedgeRoundRectCallout">
            <a:avLst>
              <a:gd name="adj1" fmla="val -12268"/>
              <a:gd name="adj2" fmla="val -765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Large models fit perfectly (overfit)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Can express function of interest → small statistical bias.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Fits too much of the noise (overfit) → fluctuates a lot (high variance)</a:t>
            </a:r>
          </a:p>
        </p:txBody>
      </p:sp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B3EEE1BB-83C8-DC42-F6E1-07AFADF58AF5}"/>
              </a:ext>
            </a:extLst>
          </p:cNvPr>
          <p:cNvSpPr txBox="1"/>
          <p:nvPr/>
        </p:nvSpPr>
        <p:spPr>
          <a:xfrm>
            <a:off x="1691327" y="4856112"/>
            <a:ext cx="5614245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[Figure credit: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</a:rPr>
              <a:t>NeurIPS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 ‘23 Tutorial: Reconsidering Overfitting in the Age of Overparameterized Models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06764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B784-5F0D-1A97-3023-ACB2E4ED0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9F49C-25E6-8A79-CD5F-495D548D14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DC5FFB-2152-AC9C-A5BB-E83B4057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31" y="107119"/>
            <a:ext cx="9080389" cy="857542"/>
          </a:xfrm>
        </p:spPr>
        <p:txBody>
          <a:bodyPr/>
          <a:lstStyle/>
          <a:p>
            <a:r>
              <a:rPr lang="en-US" dirty="0"/>
              <a:t>The Old Wisdom: Optimizing Model Capacity</a:t>
            </a:r>
          </a:p>
        </p:txBody>
      </p:sp>
      <p:pic>
        <p:nvPicPr>
          <p:cNvPr id="4" name="Picture 3" descr="A graph with a line and dots&#10;&#10;Description automatically generated">
            <a:extLst>
              <a:ext uri="{FF2B5EF4-FFF2-40B4-BE49-F238E27FC236}">
                <a16:creationId xmlns:a16="http://schemas.microsoft.com/office/drawing/2014/main" id="{98044E09-4CE7-312E-4554-1C97AD77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196097"/>
            <a:ext cx="7860377" cy="2299578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4434763-9E67-C78A-6A07-7EF85F8C78A0}"/>
              </a:ext>
            </a:extLst>
          </p:cNvPr>
          <p:cNvSpPr/>
          <p:nvPr/>
        </p:nvSpPr>
        <p:spPr>
          <a:xfrm>
            <a:off x="735747" y="3924300"/>
            <a:ext cx="7645981" cy="783456"/>
          </a:xfrm>
          <a:prstGeom prst="wedgeRoundRectCallout">
            <a:avLst>
              <a:gd name="adj1" fmla="val -12268"/>
              <a:gd name="adj2" fmla="val -765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Classical generalization theory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— one can get generalization by optimizing for capacity (expressivity) — equivalent to balancing the bias-variance trade-off. </a:t>
            </a: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1DCE1C4B-E2AF-B987-F91E-DB02FB478EE3}"/>
              </a:ext>
            </a:extLst>
          </p:cNvPr>
          <p:cNvSpPr txBox="1"/>
          <p:nvPr/>
        </p:nvSpPr>
        <p:spPr>
          <a:xfrm>
            <a:off x="1691327" y="4856112"/>
            <a:ext cx="5614245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[Figure credit: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</a:rPr>
              <a:t>NeurIPS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 ‘23 Tutorial: Reconsidering Overfitting in the Age of Overparameterized Models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70110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D28C5-5221-1F60-E9A9-048A5409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7C50-7311-839C-8113-E3D88C1FF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8130C9-D6BE-C529-20FE-6F66EEAB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31" y="107119"/>
            <a:ext cx="9080389" cy="857542"/>
          </a:xfrm>
        </p:spPr>
        <p:txBody>
          <a:bodyPr/>
          <a:lstStyle/>
          <a:p>
            <a:r>
              <a:rPr lang="en-US" dirty="0"/>
              <a:t>The Old Wisdom: Optimizing Model Capacity</a:t>
            </a:r>
          </a:p>
        </p:txBody>
      </p:sp>
      <p:pic>
        <p:nvPicPr>
          <p:cNvPr id="2" name="Picture 6" descr="Understanding “Deep Double Descent” - LessWrong">
            <a:extLst>
              <a:ext uri="{FF2B5EF4-FFF2-40B4-BE49-F238E27FC236}">
                <a16:creationId xmlns:a16="http://schemas.microsoft.com/office/drawing/2014/main" id="{97B880ED-57B6-FE68-147E-22A21987B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68" b="36464"/>
          <a:stretch/>
        </p:blipFill>
        <p:spPr bwMode="auto">
          <a:xfrm>
            <a:off x="2513789" y="925278"/>
            <a:ext cx="3144061" cy="26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18D9E6BE-3284-42D8-F974-6BCA271F7081}"/>
              </a:ext>
            </a:extLst>
          </p:cNvPr>
          <p:cNvSpPr txBox="1"/>
          <p:nvPr/>
        </p:nvSpPr>
        <p:spPr>
          <a:xfrm>
            <a:off x="1731168" y="4881042"/>
            <a:ext cx="568166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1000" dirty="0">
                <a:latin typeface="Corbel"/>
                <a:ea typeface="Corbel"/>
                <a:cs typeface="Corbel"/>
                <a:sym typeface="Corbel"/>
                <a:hlinkClick r:id="rId3"/>
              </a:rPr>
              <a:t>Reconciling modern machine learning practice and the bias-variance trade-off, Belkin et al. 2019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72BD9E6-B16B-EDCA-D1A6-7184BAD6EA28}"/>
              </a:ext>
            </a:extLst>
          </p:cNvPr>
          <p:cNvSpPr/>
          <p:nvPr/>
        </p:nvSpPr>
        <p:spPr>
          <a:xfrm>
            <a:off x="735747" y="3924300"/>
            <a:ext cx="7645981" cy="783456"/>
          </a:xfrm>
          <a:prstGeom prst="wedgeRoundRectCallout">
            <a:avLst>
              <a:gd name="adj1" fmla="val -12268"/>
              <a:gd name="adj2" fmla="val -765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orbel" panose="020B0503020204020204" pitchFamily="34" charset="0"/>
              </a:rPr>
              <a:t>Classical generalization theory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— one can get generalization by optimizing for capacity (expressivity) — equivalent to balancing the bias-variance trade-off. </a:t>
            </a:r>
          </a:p>
        </p:txBody>
      </p:sp>
    </p:spTree>
    <p:extLst>
      <p:ext uri="{BB962C8B-B14F-4D97-AF65-F5344CB8AC3E}">
        <p14:creationId xmlns:p14="http://schemas.microsoft.com/office/powerpoint/2010/main" val="337843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Harmless Interpolation for Large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Learning theory made us allergic to over-parametrized models. </a:t>
            </a:r>
          </a:p>
          <a:p>
            <a:endParaRPr lang="en-US" dirty="0"/>
          </a:p>
        </p:txBody>
      </p:sp>
      <p:pic>
        <p:nvPicPr>
          <p:cNvPr id="4102" name="Picture 6" descr="Understanding “Deep Double Descent” - LessWrong">
            <a:extLst>
              <a:ext uri="{FF2B5EF4-FFF2-40B4-BE49-F238E27FC236}">
                <a16:creationId xmlns:a16="http://schemas.microsoft.com/office/drawing/2014/main" id="{54C596FE-80F3-33F0-F48C-E9D515104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8" b="36464"/>
          <a:stretch/>
        </p:blipFill>
        <p:spPr bwMode="auto">
          <a:xfrm>
            <a:off x="3552825" y="1858429"/>
            <a:ext cx="5543550" cy="26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Understanding “Deep Double Descent” - LessWrong">
            <a:extLst>
              <a:ext uri="{FF2B5EF4-FFF2-40B4-BE49-F238E27FC236}">
                <a16:creationId xmlns:a16="http://schemas.microsoft.com/office/drawing/2014/main" id="{A04EEF05-D01F-A87C-8B0B-A44550EB4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68" b="36464"/>
          <a:stretch/>
        </p:blipFill>
        <p:spPr bwMode="auto">
          <a:xfrm>
            <a:off x="159137" y="1855053"/>
            <a:ext cx="3144061" cy="26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F143C0DD-164B-A673-2D27-2300F2ADD98F}"/>
              </a:ext>
            </a:extLst>
          </p:cNvPr>
          <p:cNvSpPr txBox="1"/>
          <p:nvPr/>
        </p:nvSpPr>
        <p:spPr>
          <a:xfrm>
            <a:off x="1731168" y="4881042"/>
            <a:ext cx="568166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1000" dirty="0">
                <a:latin typeface="Corbel"/>
                <a:ea typeface="Corbel"/>
                <a:cs typeface="Corbel"/>
                <a:sym typeface="Corbel"/>
                <a:hlinkClick r:id="rId4"/>
              </a:rPr>
              <a:t>Reconciling modern machine learning practice and the bias-variance trade-off, Belkin et al. 2019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549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6A1B-3737-9BC3-858C-139A0B99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Harmless Interpolation for Large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03A5E-485A-0F4F-C88C-5A24E8457D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of a graph showing the number of epochromatography&#10;&#10;Description automatically generated with medium confidence">
            <a:extLst>
              <a:ext uri="{FF2B5EF4-FFF2-40B4-BE49-F238E27FC236}">
                <a16:creationId xmlns:a16="http://schemas.microsoft.com/office/drawing/2014/main" id="{0A9897EA-EF3D-E32E-2E82-E072C1FF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390650"/>
            <a:ext cx="7772400" cy="3296823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DD2B036E-5DDE-3C87-DA15-A38B22D01283}"/>
              </a:ext>
            </a:extLst>
          </p:cNvPr>
          <p:cNvSpPr txBox="1"/>
          <p:nvPr/>
        </p:nvSpPr>
        <p:spPr>
          <a:xfrm>
            <a:off x="1731168" y="4881042"/>
            <a:ext cx="568166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1000" dirty="0" err="1">
                <a:latin typeface="Corbel"/>
                <a:ea typeface="Corbel"/>
                <a:cs typeface="Corbel"/>
                <a:sym typeface="Corbel"/>
              </a:rPr>
              <a:t>Nakkiran</a:t>
            </a:r>
            <a:r>
              <a:rPr lang="en-US" sz="1000" dirty="0"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1000" dirty="0" err="1">
                <a:latin typeface="Corbel"/>
                <a:ea typeface="Corbel"/>
                <a:cs typeface="Corbel"/>
                <a:sym typeface="Corbel"/>
              </a:rPr>
              <a:t>Kaplun</a:t>
            </a:r>
            <a:r>
              <a:rPr lang="en-US" sz="1000" dirty="0">
                <a:latin typeface="Corbel"/>
                <a:ea typeface="Corbel"/>
                <a:cs typeface="Corbel"/>
                <a:sym typeface="Corbel"/>
              </a:rPr>
              <a:t>, Bansal, Yang, Barak, </a:t>
            </a:r>
            <a:r>
              <a:rPr lang="en-US" sz="1000" dirty="0" err="1">
                <a:latin typeface="Corbel"/>
                <a:ea typeface="Corbel"/>
                <a:cs typeface="Corbel"/>
                <a:sym typeface="Corbel"/>
              </a:rPr>
              <a:t>Sutskever</a:t>
            </a:r>
            <a:r>
              <a:rPr lang="en-US" sz="1000" dirty="0">
                <a:latin typeface="Corbel"/>
                <a:ea typeface="Corbel"/>
                <a:cs typeface="Corbel"/>
                <a:sym typeface="Corbel"/>
              </a:rPr>
              <a:t> ’20]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96067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Were Empirical Evidence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Even in mid-90’s there were evidence supporting the benefit of larger models</a:t>
            </a:r>
          </a:p>
          <a:p>
            <a:r>
              <a:rPr lang="en-US" dirty="0"/>
              <a:t>Although they were ignored …. 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7C90F47-8124-5D09-B671-DC91FA802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983581"/>
            <a:ext cx="4953000" cy="21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A632E-F670-CA29-9837-447C4F9631D8}"/>
              </a:ext>
            </a:extLst>
          </p:cNvPr>
          <p:cNvSpPr txBox="1"/>
          <p:nvPr/>
        </p:nvSpPr>
        <p:spPr>
          <a:xfrm>
            <a:off x="2228850" y="488189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[Lawrence, Giles, and Tsoi 1997]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B9B1-A390-8C6E-CB2D-4D71D759CAE8}"/>
              </a:ext>
            </a:extLst>
          </p:cNvPr>
          <p:cNvSpPr txBox="1"/>
          <p:nvPr/>
        </p:nvSpPr>
        <p:spPr>
          <a:xfrm>
            <a:off x="38100" y="4098925"/>
            <a:ext cx="8959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F1419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…. larger networks may generalize well and better generalization is possible from larger networks if </a:t>
            </a:r>
            <a:b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can be trained more successfully than the smaller networks” -- Lawrence, Giles, and Tsoi in 1997 </a:t>
            </a:r>
            <a:endParaRPr lang="en-US" sz="16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158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Were Empirical Evidence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Even in mid-90’s there were evidence supporting the benefit of larger models</a:t>
            </a:r>
          </a:p>
          <a:p>
            <a:r>
              <a:rPr lang="en-US" dirty="0"/>
              <a:t>Although they were ignored ….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A632E-F670-CA29-9837-447C4F9631D8}"/>
              </a:ext>
            </a:extLst>
          </p:cNvPr>
          <p:cNvSpPr txBox="1"/>
          <p:nvPr/>
        </p:nvSpPr>
        <p:spPr>
          <a:xfrm>
            <a:off x="2181393" y="489323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0F1419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[Caruana, Lawrence, and Giles 2000]</a:t>
            </a:r>
            <a:endParaRPr lang="en-US"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B9B1-A390-8C6E-CB2D-4D71D759CAE8}"/>
              </a:ext>
            </a:extLst>
          </p:cNvPr>
          <p:cNvSpPr txBox="1"/>
          <p:nvPr/>
        </p:nvSpPr>
        <p:spPr>
          <a:xfrm>
            <a:off x="400050" y="2343419"/>
            <a:ext cx="3803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F1419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…. "Nets of all sizes overfit some problems. But generalization is surprisingly insensitive to excess capacity if the net is trained with backprop.” </a:t>
            </a:r>
            <a:b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600" dirty="0">
              <a:solidFill>
                <a:srgbClr val="0F1419"/>
              </a:solidFill>
              <a:effectLst/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Caruana, Lawrence, and Giles (2000)</a:t>
            </a:r>
            <a:endParaRPr lang="en-US" sz="16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CDE8E7A-AC35-65DE-7EC4-EC9742D7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93" y="1715325"/>
            <a:ext cx="4364907" cy="311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31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4FA6-DC40-B85D-61BA-65990803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30DD1-C28C-257F-F7C9-4E733F6A7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and a graph&#10;&#10;Description automatically generated with medium confidence">
            <a:extLst>
              <a:ext uri="{FF2B5EF4-FFF2-40B4-BE49-F238E27FC236}">
                <a16:creationId xmlns:a16="http://schemas.microsoft.com/office/drawing/2014/main" id="{377634F8-9860-004D-8F3F-327C86525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5" y="1062651"/>
            <a:ext cx="7772400" cy="37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67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EC51-B209-B109-DE81-3F7D7F80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D6107-95BF-47FF-1F2E-EB1FFCD713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some had evidence for impact of scaling. </a:t>
            </a:r>
          </a:p>
          <a:p>
            <a:endParaRPr lang="en-US" dirty="0"/>
          </a:p>
          <a:p>
            <a:r>
              <a:rPr lang="en-US" dirty="0"/>
              <a:t>Took us some time to trust them. </a:t>
            </a:r>
          </a:p>
        </p:txBody>
      </p:sp>
    </p:spTree>
    <p:extLst>
      <p:ext uri="{BB962C8B-B14F-4D97-AF65-F5344CB8AC3E}">
        <p14:creationId xmlns:p14="http://schemas.microsoft.com/office/powerpoint/2010/main" val="163074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0172"/>
            <a:ext cx="80854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5" dirty="0"/>
              <a:t>Constraints of Real World </a:t>
            </a:r>
            <a:endParaRPr spc="-45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6E739-D750-38FF-A649-737520756A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4187982" cy="3077573"/>
          </a:xfrm>
        </p:spPr>
        <p:txBody>
          <a:bodyPr/>
          <a:lstStyle/>
          <a:p>
            <a:r>
              <a:rPr lang="en-US" dirty="0"/>
              <a:t>Even massive companies have their own constraints. </a:t>
            </a:r>
          </a:p>
          <a:p>
            <a:r>
              <a:rPr lang="en-US" dirty="0"/>
              <a:t>Examples of constraints: </a:t>
            </a:r>
          </a:p>
          <a:p>
            <a:pPr lvl="1"/>
            <a:r>
              <a:rPr lang="en-US" dirty="0"/>
              <a:t>The total amount of data </a:t>
            </a:r>
          </a:p>
          <a:p>
            <a:pPr lvl="1"/>
            <a:r>
              <a:rPr lang="en-US" dirty="0"/>
              <a:t>The total computing budget. </a:t>
            </a:r>
          </a:p>
          <a:p>
            <a:pPr lvl="1"/>
            <a:r>
              <a:rPr lang="en-US" dirty="0"/>
              <a:t>Time </a:t>
            </a:r>
          </a:p>
          <a:p>
            <a:pPr lvl="1"/>
            <a:r>
              <a:rPr lang="en-US" dirty="0"/>
              <a:t>….</a:t>
            </a:r>
          </a:p>
          <a:p>
            <a:endParaRPr lang="en-US" dirty="0"/>
          </a:p>
          <a:p>
            <a:r>
              <a:rPr lang="en-US" b="1" dirty="0"/>
              <a:t>Given a set of constraints, how do </a:t>
            </a:r>
            <a:br>
              <a:rPr lang="en-US" b="1" dirty="0"/>
            </a:br>
            <a:r>
              <a:rPr lang="en-US" b="1" dirty="0"/>
              <a:t>you choose which LM to train? </a:t>
            </a:r>
          </a:p>
          <a:p>
            <a:pPr lvl="1"/>
            <a:r>
              <a:rPr lang="en-US" dirty="0"/>
              <a:t>Note, trial and error is wasteful.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B0245792-6CBA-F65F-2019-C7019A756BD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2534" y="1198021"/>
            <a:ext cx="4475282" cy="307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752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81D137-F965-5EB9-7DAE-DB7603EB1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000" dirty="0"/>
              <a:t>Is Scale All You Need?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D73E3-039E-6961-BB34-A6B82BBB80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0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Is Scale All We Need?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0BCFB-6827-3975-7C27-5511AAC0EC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974471" cy="3077573"/>
          </a:xfrm>
        </p:spPr>
        <p:txBody>
          <a:bodyPr/>
          <a:lstStyle/>
          <a:p>
            <a:r>
              <a:rPr lang="en-US" dirty="0"/>
              <a:t>For what purpose? </a:t>
            </a:r>
          </a:p>
          <a:p>
            <a:pPr lvl="1"/>
            <a:r>
              <a:rPr lang="en-US" dirty="0"/>
              <a:t>For building useful applications (answering simple questions, translating simple sentences) we already have good models. Not our focus. </a:t>
            </a:r>
          </a:p>
          <a:p>
            <a:endParaRPr lang="en-US" dirty="0"/>
          </a:p>
          <a:p>
            <a:pPr lvl="1"/>
            <a:r>
              <a:rPr lang="en-US" dirty="0"/>
              <a:t>General intelligence: think of an assistant that is always with you, knows what you want, assists you with anything you need.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1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Is Scale All We Need?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0BCFB-6827-3975-7C27-5511AAC0EC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974471" cy="3077573"/>
          </a:xfrm>
        </p:spPr>
        <p:txBody>
          <a:bodyPr/>
          <a:lstStyle/>
          <a:p>
            <a:r>
              <a:rPr lang="en-US" dirty="0"/>
              <a:t>For what purpose? </a:t>
            </a:r>
          </a:p>
          <a:p>
            <a:pPr lvl="1"/>
            <a:r>
              <a:rPr lang="en-US" dirty="0"/>
              <a:t>For building useful applications (answering simple questions, translating simple sentences) we already have good models. Not our focus. </a:t>
            </a:r>
          </a:p>
          <a:p>
            <a:endParaRPr lang="en-US" dirty="0"/>
          </a:p>
          <a:p>
            <a:pPr lvl="1"/>
            <a:r>
              <a:rPr lang="en-US" dirty="0"/>
              <a:t>General intelligence: think of an assistant that is always with you, knows what you want, assists you with anything you need.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F47F7A-7B93-ED67-F80F-E867BBC1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390" y="1111256"/>
            <a:ext cx="4567809" cy="2428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250996-7B14-C057-2473-383F248AAB10}"/>
              </a:ext>
            </a:extLst>
          </p:cNvPr>
          <p:cNvSpPr txBox="1"/>
          <p:nvPr/>
        </p:nvSpPr>
        <p:spPr>
          <a:xfrm>
            <a:off x="4776980" y="3895766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Do you agree with Nando?</a:t>
            </a:r>
          </a:p>
        </p:txBody>
      </p:sp>
    </p:spTree>
    <p:extLst>
      <p:ext uri="{BB962C8B-B14F-4D97-AF65-F5344CB8AC3E}">
        <p14:creationId xmlns:p14="http://schemas.microsoft.com/office/powerpoint/2010/main" val="386023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Is Scale All We Need?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5633F-D0C5-F340-6048-6F7CEA0865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Is scale the/a right “hill to climb”?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Even if it is a right “hill” is it feasible/practical to climb this hill? (there might be other “hills” too).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13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Argument: Not Enough 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Limitations regarding compute: </a:t>
            </a:r>
          </a:p>
          <a:p>
            <a:r>
              <a:rPr lang="en-US" dirty="0"/>
              <a:t>There is simply not enough compute available.</a:t>
            </a:r>
          </a:p>
          <a:p>
            <a:pPr lvl="1"/>
            <a:r>
              <a:rPr lang="en-US" dirty="0"/>
              <a:t>Models have been increasing 10x every year </a:t>
            </a:r>
          </a:p>
          <a:p>
            <a:pPr lvl="1"/>
            <a:r>
              <a:rPr lang="en-US" dirty="0"/>
              <a:t>Moore’s law: # of transistors on an IC doubles about every two years.</a:t>
            </a:r>
          </a:p>
          <a:p>
            <a:pPr lvl="1"/>
            <a:r>
              <a:rPr lang="en-US" dirty="0"/>
              <a:t>There are physical limits to how much faster computers can get.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 if we have the compute, scaling the compute will be quite costly. </a:t>
            </a:r>
          </a:p>
          <a:p>
            <a:endParaRPr lang="en-US" dirty="0"/>
          </a:p>
          <a:p>
            <a:r>
              <a:rPr lang="en-US" dirty="0"/>
              <a:t>Scaling compute is simply infeasible.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624AA-AD26-0224-11CF-03B69B832BE7}"/>
              </a:ext>
            </a:extLst>
          </p:cNvPr>
          <p:cNvSpPr txBox="1"/>
          <p:nvPr/>
        </p:nvSpPr>
        <p:spPr>
          <a:xfrm>
            <a:off x="5462546" y="4047110"/>
            <a:ext cx="32361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Are you convinced?</a:t>
            </a:r>
          </a:p>
        </p:txBody>
      </p:sp>
    </p:spTree>
    <p:extLst>
      <p:ext uri="{BB962C8B-B14F-4D97-AF65-F5344CB8AC3E}">
        <p14:creationId xmlns:p14="http://schemas.microsoft.com/office/powerpoint/2010/main" val="16077615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Rebutting “Not Enough Compute”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On insufficiency of compute resource:</a:t>
            </a:r>
          </a:p>
          <a:p>
            <a:pPr lvl="1"/>
            <a:r>
              <a:rPr lang="en-US" dirty="0"/>
              <a:t>Hardware technologies continue to progress at a rapid pace. </a:t>
            </a:r>
          </a:p>
          <a:p>
            <a:pPr lvl="1"/>
            <a:r>
              <a:rPr lang="en-US" dirty="0"/>
              <a:t>Huang’s law: advancements in GPUs happen at much faster rate than what Moore predicted. </a:t>
            </a:r>
          </a:p>
          <a:p>
            <a:pPr lvl="1"/>
            <a:r>
              <a:rPr lang="en-US" dirty="0"/>
              <a:t>So much potentials in parallel computing.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cost-[in]efficiency of scaling:</a:t>
            </a:r>
          </a:p>
          <a:p>
            <a:pPr lvl="1"/>
            <a:r>
              <a:rPr lang="en-US" dirty="0"/>
              <a:t>While models like GPT3 cost a lot (monetary or otherwise), their availability prevent training MANY smaller, mediocre models. </a:t>
            </a:r>
          </a:p>
          <a:p>
            <a:pPr lvl="1"/>
            <a:r>
              <a:rPr lang="en-US" dirty="0"/>
              <a:t>Therefore, it might be that the net cost of scaling large models is negative. </a:t>
            </a:r>
          </a:p>
          <a:p>
            <a:pPr lvl="2"/>
            <a:r>
              <a:rPr lang="en-US" dirty="0"/>
              <a:t>It is the case within Microsoft according to its CTO, Kevin Scott.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12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Argument: Not Enough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Hoffmann et al showed that, to be compute-optimal, </a:t>
            </a:r>
            <a:r>
              <a:rPr lang="en-US">
                <a:solidFill>
                  <a:srgbClr val="C00000"/>
                </a:solidFill>
              </a:rPr>
              <a:t>model size and training data must be scaled equally</a:t>
            </a:r>
            <a:r>
              <a:rPr lang="en-US"/>
              <a:t>. </a:t>
            </a:r>
            <a:br>
              <a:rPr lang="en-US"/>
            </a:br>
            <a:endParaRPr lang="en-US"/>
          </a:p>
          <a:p>
            <a:r>
              <a:rPr lang="en-US"/>
              <a:t>It shows that existing LLMs are severely data-starved and under-trained. </a:t>
            </a:r>
            <a:br>
              <a:rPr lang="en-US"/>
            </a:br>
            <a:endParaRPr lang="en-US"/>
          </a:p>
          <a:p>
            <a:r>
              <a:rPr lang="en-US"/>
              <a:t>Given the new scaling law, even if you pump a billions of params into a model, the gains will </a:t>
            </a:r>
            <a:r>
              <a:rPr lang="en-US">
                <a:solidFill>
                  <a:srgbClr val="C00000"/>
                </a:solidFill>
              </a:rPr>
              <a:t>not</a:t>
            </a:r>
            <a:r>
              <a:rPr lang="en-US"/>
              <a:t> compensate for more training tokens. </a:t>
            </a:r>
            <a:br>
              <a:rPr lang="en-US"/>
            </a:br>
            <a:endParaRPr lang="en-US"/>
          </a:p>
          <a:p>
            <a:r>
              <a:rPr lang="en-US"/>
              <a:t>There is simply not enough [language] data.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57C21-5303-E44E-E652-438B69889120}"/>
              </a:ext>
            </a:extLst>
          </p:cNvPr>
          <p:cNvSpPr txBox="1"/>
          <p:nvPr/>
        </p:nvSpPr>
        <p:spPr>
          <a:xfrm>
            <a:off x="879408" y="4823984"/>
            <a:ext cx="73691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accent3">
                    <a:lumMod val="50000"/>
                  </a:schemeClr>
                </a:solidFill>
              </a:rPr>
              <a:t>[Training Compute-Optimal Large Language Models. Hoffmann+ </a:t>
            </a:r>
            <a:r>
              <a:rPr lang="en-US" sz="1050" err="1">
                <a:solidFill>
                  <a:schemeClr val="accent3">
                    <a:lumMod val="50000"/>
                  </a:schemeClr>
                </a:solidFill>
              </a:rPr>
              <a:t>NeurIPS</a:t>
            </a:r>
            <a:r>
              <a:rPr lang="en-US" sz="1050">
                <a:solidFill>
                  <a:schemeClr val="accent3">
                    <a:lumMod val="50000"/>
                  </a:schemeClr>
                </a:solidFill>
              </a:rPr>
              <a:t>, 2022]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26822-3B43-08E7-F454-32980B157AE7}"/>
              </a:ext>
            </a:extLst>
          </p:cNvPr>
          <p:cNvSpPr txBox="1"/>
          <p:nvPr/>
        </p:nvSpPr>
        <p:spPr>
          <a:xfrm>
            <a:off x="5231958" y="4047110"/>
            <a:ext cx="346669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Are you convinced?</a:t>
            </a:r>
          </a:p>
        </p:txBody>
      </p:sp>
    </p:spTree>
    <p:extLst>
      <p:ext uri="{BB962C8B-B14F-4D97-AF65-F5344CB8AC3E}">
        <p14:creationId xmlns:p14="http://schemas.microsoft.com/office/powerpoint/2010/main" val="23994467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Rebutting “Not Enough Data”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Data is growing exponentially 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5" name="Picture 2" descr="Infographic: How Many Websites Are There? | Statista">
            <a:extLst>
              <a:ext uri="{FF2B5EF4-FFF2-40B4-BE49-F238E27FC236}">
                <a16:creationId xmlns:a16="http://schemas.microsoft.com/office/drawing/2014/main" id="{66BFF6C0-1DF5-46A9-AA14-D9D8B1B13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0"/>
          <a:stretch/>
        </p:blipFill>
        <p:spPr bwMode="auto">
          <a:xfrm>
            <a:off x="5087513" y="1421911"/>
            <a:ext cx="3841929" cy="34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20B8E2A-6AFA-9311-6B54-8A2EACF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6840"/>
            <a:ext cx="4227223" cy="2513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5F53D-43AB-BA96-30EE-2616AA26E8C4}"/>
              </a:ext>
            </a:extLst>
          </p:cNvPr>
          <p:cNvSpPr txBox="1"/>
          <p:nvPr/>
        </p:nvSpPr>
        <p:spPr>
          <a:xfrm>
            <a:off x="2196573" y="4595426"/>
            <a:ext cx="22402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Wikipedia size</a:t>
            </a:r>
          </a:p>
        </p:txBody>
      </p:sp>
    </p:spTree>
    <p:extLst>
      <p:ext uri="{BB962C8B-B14F-4D97-AF65-F5344CB8AC3E}">
        <p14:creationId xmlns:p14="http://schemas.microsoft.com/office/powerpoint/2010/main" val="20700502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Rebutting “Not Enough Data”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You can harness data from other modalities. </a:t>
            </a:r>
          </a:p>
          <a:p>
            <a:endParaRPr lang="en-US" dirty="0"/>
          </a:p>
          <a:p>
            <a:pPr lvl="1"/>
            <a:r>
              <a:rPr lang="en-US" dirty="0"/>
              <a:t>For example, to get more text data we can build a solid speech processor model that converts speech to text. 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(aside: more than 80% if internet traffic is video)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(aside2: is that why OpenAI built Whisper?!)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144999B-0EFF-7CF3-07C8-86B85DCB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40" y="3117205"/>
            <a:ext cx="5278728" cy="822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81D83-B2CE-EFDC-EF3B-153C238C4294}"/>
              </a:ext>
            </a:extLst>
          </p:cNvPr>
          <p:cNvSpPr txBox="1"/>
          <p:nvPr/>
        </p:nvSpPr>
        <p:spPr>
          <a:xfrm>
            <a:off x="665652" y="4823984"/>
            <a:ext cx="77331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accent3">
                    <a:lumMod val="50000"/>
                  </a:schemeClr>
                </a:solidFill>
              </a:rPr>
              <a:t>["Robust speech recognition via large-scale weak supervision." Radford+ 2022]</a:t>
            </a:r>
          </a:p>
        </p:txBody>
      </p:sp>
    </p:spTree>
    <p:extLst>
      <p:ext uri="{BB962C8B-B14F-4D97-AF65-F5344CB8AC3E}">
        <p14:creationId xmlns:p14="http://schemas.microsoft.com/office/powerpoint/2010/main" val="27024987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Rebutting “Not Enough Data”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682137" cy="3077573"/>
          </a:xfrm>
        </p:spPr>
        <p:txBody>
          <a:bodyPr/>
          <a:lstStyle/>
          <a:p>
            <a:r>
              <a:rPr lang="en-US" dirty="0"/>
              <a:t>You can use data more effectively.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Sorscher</a:t>
            </a:r>
            <a:r>
              <a:rPr lang="en-US" dirty="0"/>
              <a:t> et al. lays out recipes to achieve *exponential* scaling instead through statistical mechanics theory. </a:t>
            </a:r>
          </a:p>
          <a:p>
            <a:endParaRPr lang="en-US" dirty="0"/>
          </a:p>
          <a:p>
            <a:r>
              <a:rPr lang="en-US" dirty="0"/>
              <a:t>Carefully curating a small subset goes a long way!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C5848-19BA-685E-5CD2-30073B393B94}"/>
              </a:ext>
            </a:extLst>
          </p:cNvPr>
          <p:cNvSpPr txBox="1"/>
          <p:nvPr/>
        </p:nvSpPr>
        <p:spPr>
          <a:xfrm>
            <a:off x="730674" y="4831895"/>
            <a:ext cx="78867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[Beyond neural scaling laws: beating power law scaling via data pruning. </a:t>
            </a:r>
            <a:r>
              <a:rPr lang="en-US" sz="1050" err="1"/>
              <a:t>Sorscher</a:t>
            </a:r>
            <a:r>
              <a:rPr lang="en-US" sz="1050"/>
              <a:t>+ 2022]</a:t>
            </a: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EFED86FE-0C51-124C-49E9-A33703A6F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882" y="1635687"/>
            <a:ext cx="3332181" cy="25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3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D78F-C78A-956F-1170-88459903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AFFF-10C3-A499-5CB5-094FB103D7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b="1" dirty="0"/>
              <a:t>Hypothesis: </a:t>
            </a:r>
            <a:r>
              <a:rPr lang="en-US" sz="1800" dirty="0"/>
              <a:t>there are fundamental principles that govern effective scaling </a:t>
            </a:r>
            <a:br>
              <a:rPr lang="en-US" sz="1800" dirty="0"/>
            </a:br>
            <a:endParaRPr lang="en-US" sz="1800" dirty="0"/>
          </a:p>
          <a:p>
            <a:r>
              <a:rPr lang="en-US" sz="1800" b="1" dirty="0"/>
              <a:t>Importance: </a:t>
            </a:r>
            <a:r>
              <a:rPr lang="en-US" sz="1800" dirty="0"/>
              <a:t>understanding these “laws” would allow us to find optimal models for a given data/compute budget. 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Think of Newton’s laws </a:t>
            </a:r>
          </a:p>
          <a:p>
            <a:pPr lvl="1"/>
            <a:r>
              <a:rPr lang="en-US" sz="1800" dirty="0"/>
              <a:t>Provide the basis for understanding and analyzing the motion of objects in the physical world</a:t>
            </a:r>
          </a:p>
          <a:p>
            <a:pPr lvl="1"/>
            <a:r>
              <a:rPr lang="en-US" sz="1800" dirty="0"/>
              <a:t>Can be used to calculate the trajectory of a rocket, the speed of a car, or the motion of a planet.</a:t>
            </a:r>
          </a:p>
        </p:txBody>
      </p:sp>
    </p:spTree>
    <p:extLst>
      <p:ext uri="{BB962C8B-B14F-4D97-AF65-F5344CB8AC3E}">
        <p14:creationId xmlns:p14="http://schemas.microsoft.com/office/powerpoint/2010/main" val="24007917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Argument: 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2318027" y="2842503"/>
            <a:ext cx="608580" cy="190782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1103" y="5167724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8503" y="5110844"/>
                  <a:ext cx="68760" cy="12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64823" y="5980244"/>
                  <a:ext cx="340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7455" y="5719244"/>
                  <a:ext cx="510576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9303" y="5402084"/>
                  <a:ext cx="85608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36703" y="5100044"/>
                  <a:ext cx="83736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17703" y="4880084"/>
                  <a:ext cx="580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8423" y="4716644"/>
                  <a:ext cx="4474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5823" y="4421084"/>
                  <a:ext cx="334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93223" y="4144604"/>
                  <a:ext cx="35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0711" y="3867764"/>
                  <a:ext cx="327784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1543" y="3682004"/>
                  <a:ext cx="347040" cy="44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7288188" y="4507302"/>
            <a:ext cx="9763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2001671" y="2570592"/>
            <a:ext cx="5239537" cy="2192940"/>
            <a:chOff x="2668894" y="3427456"/>
            <a:chExt cx="6986049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5423" y="3433574"/>
                  <a:ext cx="329400" cy="2889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5422" y="6078496"/>
                  <a:ext cx="6524642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92743" y="3396510"/>
                  <a:ext cx="181080" cy="847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69423" y="4004176"/>
                  <a:ext cx="5692320" cy="20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18871" y="5691184"/>
                  <a:ext cx="180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14071" y="5231824"/>
                  <a:ext cx="904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77231" y="3396518"/>
                  <a:ext cx="257760" cy="2955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08741" y="6093994"/>
                  <a:ext cx="302309" cy="28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720176"/>
              <a:ext cx="1301833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2625287" y="2701677"/>
            <a:ext cx="4662900" cy="1246495"/>
            <a:chOff x="3500383" y="3602235"/>
            <a:chExt cx="6217200" cy="16619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b="1"/>
                <a:t>Head tasks: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/>
                <a:t>Translating simple sentences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/>
                <a:t>Generate rhyming sentence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/>
                <a:t>Indicating spans of location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3500383" y="4433232"/>
              <a:ext cx="866191" cy="554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0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Argument: 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14:cNvPr>
              <p14:cNvContentPartPr/>
              <p14:nvPr/>
            </p14:nvContentPartPr>
            <p14:xfrm>
              <a:off x="2235677" y="2597343"/>
              <a:ext cx="224100" cy="2143800"/>
            </p14:xfrm>
          </p:contentPart>
        </mc:Choice>
        <mc:Fallback xmlns="">
          <p:pic>
            <p:nvPicPr>
              <p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0209" y="2581863"/>
                <a:ext cx="254316" cy="21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14:cNvPr>
              <p14:cNvContentPartPr/>
              <p14:nvPr/>
            </p14:nvContentPartPr>
            <p14:xfrm>
              <a:off x="2374457" y="4581033"/>
              <a:ext cx="4866750" cy="193050"/>
            </p14:xfrm>
          </p:contentPart>
        </mc:Choice>
        <mc:Fallback xmlns="">
          <p:pic>
            <p:nvPicPr>
              <p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3936" y="4565575"/>
                <a:ext cx="4902392" cy="22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14:cNvPr>
              <p14:cNvContentPartPr/>
              <p14:nvPr/>
            </p14:nvContentPartPr>
            <p14:xfrm>
              <a:off x="2567777" y="2581143"/>
              <a:ext cx="89910" cy="589680"/>
            </p14:xfrm>
          </p:contentPart>
        </mc:Choice>
        <mc:Fallback xmlns="">
          <p:pic>
            <p:nvPicPr>
              <p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6848" y="2550202"/>
                <a:ext cx="151049" cy="65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14:cNvPr>
              <p14:cNvContentPartPr/>
              <p14:nvPr/>
            </p14:nvContentPartPr>
            <p14:xfrm>
              <a:off x="2625287" y="3036903"/>
              <a:ext cx="4223340" cy="1530090"/>
            </p14:xfrm>
          </p:contentPart>
        </mc:Choice>
        <mc:Fallback xmlns="">
          <p:pic>
            <p:nvPicPr>
              <p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4328" y="3005948"/>
                <a:ext cx="4284537" cy="1579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14:cNvPr>
              <p14:cNvContentPartPr/>
              <p14:nvPr/>
            </p14:nvContentPartPr>
            <p14:xfrm>
              <a:off x="3412373" y="4302159"/>
              <a:ext cx="89370" cy="22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1506" y="4271199"/>
                <a:ext cx="150386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14:cNvPr>
              <p14:cNvContentPartPr/>
              <p14:nvPr/>
            </p14:nvContentPartPr>
            <p14:xfrm>
              <a:off x="2958773" y="3957639"/>
              <a:ext cx="632340" cy="39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7822" y="3926679"/>
                <a:ext cx="693523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14:cNvPr>
              <p14:cNvContentPartPr/>
              <p14:nvPr/>
            </p14:nvContentPartPr>
            <p14:xfrm>
              <a:off x="2902577" y="3882543"/>
              <a:ext cx="270" cy="9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95827" y="3873543"/>
                <a:ext cx="135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14:cNvPr>
              <p14:cNvContentPartPr/>
              <p14:nvPr/>
            </p14:nvContentPartPr>
            <p14:xfrm>
              <a:off x="2897987" y="3844743"/>
              <a:ext cx="28620" cy="891540"/>
            </p14:xfrm>
          </p:contentPart>
        </mc:Choice>
        <mc:Fallback xmlns="">
          <p:pic>
            <p:nvPicPr>
              <p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2604" y="3829266"/>
                <a:ext cx="58671" cy="92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14:cNvPr>
              <p14:cNvContentPartPr/>
              <p14:nvPr/>
            </p14:nvContentPartPr>
            <p14:xfrm>
              <a:off x="2714117" y="4566183"/>
              <a:ext cx="174690" cy="1841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0200" y="4458288"/>
                <a:ext cx="282164" cy="39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14:cNvPr>
              <p14:cNvContentPartPr/>
              <p14:nvPr/>
            </p14:nvContentPartPr>
            <p14:xfrm>
              <a:off x="2596127" y="4370433"/>
              <a:ext cx="302130" cy="294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42111" y="4262433"/>
                <a:ext cx="409802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14:cNvPr>
              <p14:cNvContentPartPr/>
              <p14:nvPr/>
            </p14:nvContentPartPr>
            <p14:xfrm>
              <a:off x="2327477" y="4132563"/>
              <a:ext cx="561330" cy="51435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3503" y="4024582"/>
                <a:ext cx="668918" cy="729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14:cNvPr>
              <p14:cNvContentPartPr/>
              <p14:nvPr/>
            </p14:nvContentPartPr>
            <p14:xfrm>
              <a:off x="2318027" y="3906033"/>
              <a:ext cx="547290" cy="47655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64054" y="3798053"/>
                <a:ext cx="654877" cy="69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14:cNvPr>
              <p14:cNvContentPartPr/>
              <p14:nvPr/>
            </p14:nvContentPartPr>
            <p14:xfrm>
              <a:off x="2378777" y="3741063"/>
              <a:ext cx="354510" cy="3072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4791" y="3633126"/>
                <a:ext cx="462123" cy="522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14:cNvPr>
              <p14:cNvContentPartPr/>
              <p14:nvPr/>
            </p14:nvContentPartPr>
            <p14:xfrm>
              <a:off x="2379317" y="3618483"/>
              <a:ext cx="254880" cy="24543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5317" y="3510523"/>
                <a:ext cx="362520" cy="460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14:cNvPr>
              <p14:cNvContentPartPr/>
              <p14:nvPr/>
            </p14:nvContentPartPr>
            <p14:xfrm>
              <a:off x="2369867" y="3396813"/>
              <a:ext cx="170100" cy="21249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15924" y="3288950"/>
                <a:ext cx="277626" cy="42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14:cNvPr>
              <p14:cNvContentPartPr/>
              <p14:nvPr/>
            </p14:nvContentPartPr>
            <p14:xfrm>
              <a:off x="2360417" y="3189453"/>
              <a:ext cx="189000" cy="16065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06417" y="3081634"/>
                <a:ext cx="296640" cy="37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14:cNvPr>
              <p14:cNvContentPartPr/>
              <p14:nvPr/>
            </p14:nvContentPartPr>
            <p14:xfrm>
              <a:off x="2350967" y="2981823"/>
              <a:ext cx="165240" cy="1841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97084" y="2873928"/>
                <a:ext cx="272646" cy="39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14:cNvPr>
              <p14:cNvContentPartPr/>
              <p14:nvPr/>
            </p14:nvContentPartPr>
            <p14:xfrm>
              <a:off x="2336657" y="2842503"/>
              <a:ext cx="179550" cy="17253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2684" y="2734672"/>
                <a:ext cx="287136" cy="387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14:cNvPr>
              <p14:cNvContentPartPr/>
              <p14:nvPr/>
            </p14:nvContentPartPr>
            <p14:xfrm>
              <a:off x="2256143" y="2581157"/>
              <a:ext cx="147420" cy="2170530"/>
            </p14:xfrm>
          </p:contentPart>
        </mc:Choice>
        <mc:Fallback xmlns="">
          <p:pic>
            <p:nvPicPr>
              <p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25221" y="2550201"/>
                <a:ext cx="208545" cy="2232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14:cNvPr>
              <p14:cNvContentPartPr/>
              <p14:nvPr/>
            </p14:nvContentPartPr>
            <p14:xfrm>
              <a:off x="7004741" y="4604267"/>
              <a:ext cx="180900" cy="165780"/>
            </p14:xfrm>
          </p:contentPart>
        </mc:Choice>
        <mc:Fallback xmlns="">
          <p:pic>
            <p:nvPicPr>
              <p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73873" y="4573341"/>
                <a:ext cx="241918" cy="22691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811C6602-12F2-21B7-E432-63FBCB7B8874}"/>
              </a:ext>
            </a:extLst>
          </p:cNvPr>
          <p:cNvSpPr txBox="1"/>
          <p:nvPr/>
        </p:nvSpPr>
        <p:spPr>
          <a:xfrm>
            <a:off x="7288188" y="4517853"/>
            <a:ext cx="9763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tasks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8864F0-3F4B-F6B0-93AA-7F5306A9EA41}"/>
              </a:ext>
            </a:extLst>
          </p:cNvPr>
          <p:cNvSpPr txBox="1"/>
          <p:nvPr/>
        </p:nvSpPr>
        <p:spPr>
          <a:xfrm rot="5400000">
            <a:off x="1640442" y="3550683"/>
            <a:ext cx="9763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popularity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0D3ABE-237F-49B9-4AF7-D1CA477D7428}"/>
              </a:ext>
            </a:extLst>
          </p:cNvPr>
          <p:cNvSpPr txBox="1"/>
          <p:nvPr/>
        </p:nvSpPr>
        <p:spPr>
          <a:xfrm>
            <a:off x="3073073" y="2745638"/>
            <a:ext cx="5903873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/>
              <a:t>Tail tasks: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Translation while while retaining rhyme scheme.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Extract all ACL conference chairs since 1990.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/>
              <a:t>Do literature review summarizing human studies on corona viruses.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DEEA2AC-D9D9-CCC2-1DA5-AA6E53FEE349}"/>
              </a:ext>
            </a:extLst>
          </p:cNvPr>
          <p:cNvCxnSpPr>
            <a:cxnSpLocks/>
          </p:cNvCxnSpPr>
          <p:nvPr/>
        </p:nvCxnSpPr>
        <p:spPr>
          <a:xfrm flipV="1">
            <a:off x="3518355" y="3813542"/>
            <a:ext cx="316157" cy="7349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42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4790-3EE3-5570-B95E-4F88E16B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Argument: Scale is </a:t>
            </a:r>
            <a:r>
              <a:rPr lang="en-US" sz="3200" b="1" dirty="0"/>
              <a:t>Not </a:t>
            </a:r>
            <a:r>
              <a:rPr lang="en-US" sz="3200" dirty="0"/>
              <a:t>all You Need Because of Tail Phenomena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5A4901-7E69-0906-919C-A5B20794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" y="1920785"/>
            <a:ext cx="4801250" cy="27322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964C1-E2DC-EAD7-53FD-D797FAA4E646}"/>
              </a:ext>
            </a:extLst>
          </p:cNvPr>
          <p:cNvSpPr/>
          <p:nvPr/>
        </p:nvSpPr>
        <p:spPr>
          <a:xfrm>
            <a:off x="619446" y="4884645"/>
            <a:ext cx="8049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Massively multilingual neural machine translation in the wild: Findings and challenges.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Arivazhagan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+ 2019.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65554-4F4A-2C33-F7A4-4456340A3787}"/>
              </a:ext>
            </a:extLst>
          </p:cNvPr>
          <p:cNvSpPr/>
          <p:nvPr/>
        </p:nvSpPr>
        <p:spPr>
          <a:xfrm>
            <a:off x="5511949" y="2722272"/>
            <a:ext cx="36435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/>
              <a:t>“The number of parallel sentences […] ranges from around tens of thousands to almost 2 billion.”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265EF-B980-3DD4-6311-CF4A680BFF05}"/>
              </a:ext>
            </a:extLst>
          </p:cNvPr>
          <p:cNvSpPr txBox="1"/>
          <p:nvPr/>
        </p:nvSpPr>
        <p:spPr>
          <a:xfrm>
            <a:off x="5044502" y="2050741"/>
            <a:ext cx="45784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/>
              <a:t>Example: </a:t>
            </a:r>
            <a:r>
              <a:rPr lang="en-US" sz="2700"/>
              <a:t>Google Translate </a:t>
            </a:r>
          </a:p>
        </p:txBody>
      </p:sp>
    </p:spTree>
    <p:extLst>
      <p:ext uri="{BB962C8B-B14F-4D97-AF65-F5344CB8AC3E}">
        <p14:creationId xmlns:p14="http://schemas.microsoft.com/office/powerpoint/2010/main" val="570214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1222-92AA-7D77-E499-504C62A4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Argument: Scale is </a:t>
            </a:r>
            <a:r>
              <a:rPr lang="en-US" sz="3200" b="1" dirty="0"/>
              <a:t>Not </a:t>
            </a:r>
            <a:r>
              <a:rPr lang="en-US" sz="3200" dirty="0"/>
              <a:t>all You Need Because of Tail Phenomena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736B7-D654-162E-6995-5E702C8E4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136065-A7DB-E276-5820-B3E4CD6E3A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077913"/>
            <a:ext cx="3319463" cy="36560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24515-E45B-9231-9509-8820D3FF04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1395C-0C16-7780-C195-C81528754AB9}"/>
              </a:ext>
            </a:extLst>
          </p:cNvPr>
          <p:cNvSpPr/>
          <p:nvPr/>
        </p:nvSpPr>
        <p:spPr>
          <a:xfrm>
            <a:off x="619446" y="4733234"/>
            <a:ext cx="8049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Impact of Pretraining Term Frequencies on Few-Shot Reasoning,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Razeghi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</a:p>
          <a:p>
            <a:pPr algn="ctr"/>
            <a:r>
              <a:rPr lang="en-US" sz="120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Large Language Models Struggle to Learn Long-Tail Knowledge,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Kandpal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7A98A3C-2F60-A338-9494-9F644C33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5" y="1101064"/>
            <a:ext cx="3636076" cy="36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F2CA-F620-26E6-B3F4-121644C0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Argument: Scale is </a:t>
            </a:r>
            <a:r>
              <a:rPr lang="en-US" sz="3200" b="1" dirty="0"/>
              <a:t>Not </a:t>
            </a:r>
            <a:r>
              <a:rPr lang="en-US" sz="3200" dirty="0"/>
              <a:t>all You Need Because of Tail Phenomena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Tail phenomena will never go away! </a:t>
            </a:r>
          </a:p>
          <a:p>
            <a:r>
              <a:rPr lang="en-US"/>
              <a:t>Will result in brittleness to </a:t>
            </a:r>
            <a:br>
              <a:rPr lang="en-US"/>
            </a:br>
            <a:r>
              <a:rPr lang="en-US"/>
              <a:t>small changes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pic>
        <p:nvPicPr>
          <p:cNvPr id="5" name="Picture 4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E2A09F7-B945-C30B-A087-917D8A92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37" y="1782458"/>
            <a:ext cx="4053626" cy="3087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63733-421D-F2FF-2382-0B6218B24BB8}"/>
              </a:ext>
            </a:extLst>
          </p:cNvPr>
          <p:cNvSpPr txBox="1"/>
          <p:nvPr/>
        </p:nvSpPr>
        <p:spPr>
          <a:xfrm>
            <a:off x="1019163" y="2875933"/>
            <a:ext cx="271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“Tesla's Autopilot system confusing horse-drawn carriage for truck”</a:t>
            </a:r>
          </a:p>
        </p:txBody>
      </p:sp>
    </p:spTree>
    <p:extLst>
      <p:ext uri="{BB962C8B-B14F-4D97-AF65-F5344CB8AC3E}">
        <p14:creationId xmlns:p14="http://schemas.microsoft.com/office/powerpoint/2010/main" val="18087767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D500-2B36-9A71-4BA1-4538B21E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8FD64-588E-AF99-DCEA-30BB65A2C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4EEDC05-84C5-63B1-1BF1-117B61120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3"/>
          <a:stretch/>
        </p:blipFill>
        <p:spPr bwMode="auto">
          <a:xfrm>
            <a:off x="1505286" y="-108049"/>
            <a:ext cx="6419598" cy="227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4CAFA64E-5204-27B7-97EC-F931E8B0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2" b="2670"/>
          <a:stretch/>
        </p:blipFill>
        <p:spPr bwMode="auto">
          <a:xfrm>
            <a:off x="1505286" y="1943914"/>
            <a:ext cx="6419598" cy="3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44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Argument: 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Hence, scale won’t solve the tail phenomena.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2318027" y="2842503"/>
            <a:ext cx="608580" cy="190782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1103" y="5167724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8503" y="5110844"/>
                  <a:ext cx="68760" cy="12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64823" y="5980244"/>
                  <a:ext cx="340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7455" y="5719244"/>
                  <a:ext cx="510576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9303" y="5402084"/>
                  <a:ext cx="85608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36703" y="5100044"/>
                  <a:ext cx="83736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17703" y="4880084"/>
                  <a:ext cx="580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8423" y="4716644"/>
                  <a:ext cx="4474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05823" y="4421084"/>
                  <a:ext cx="334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93223" y="4144604"/>
                  <a:ext cx="35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80711" y="3867764"/>
                  <a:ext cx="327784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1543" y="3682004"/>
                  <a:ext cx="347040" cy="44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7288188" y="4507302"/>
            <a:ext cx="9763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2001671" y="2570592"/>
            <a:ext cx="5239537" cy="2192940"/>
            <a:chOff x="2668894" y="3427456"/>
            <a:chExt cx="6986049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5423" y="3433574"/>
                  <a:ext cx="329400" cy="2889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5422" y="6078496"/>
                  <a:ext cx="6524642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92743" y="3396510"/>
                  <a:ext cx="181080" cy="847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69423" y="4004176"/>
                  <a:ext cx="5692320" cy="20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18871" y="5691184"/>
                  <a:ext cx="180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14071" y="5231824"/>
                  <a:ext cx="904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77231" y="3396518"/>
                  <a:ext cx="257760" cy="2955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08741" y="6093994"/>
                  <a:ext cx="302309" cy="28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720176"/>
              <a:ext cx="1301833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2625287" y="2701677"/>
            <a:ext cx="4662900" cy="1246495"/>
            <a:chOff x="3500383" y="3602235"/>
            <a:chExt cx="6217200" cy="16619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b="1"/>
                <a:t>Head tasks: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/>
                <a:t>Translating simple sentences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/>
                <a:t>Generate rhyming sentence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/>
                <a:t>Indicating spans of location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3500383" y="4433232"/>
              <a:ext cx="866191" cy="554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49DF979-5C21-C50F-848F-3A3B1546F6C8}"/>
              </a:ext>
            </a:extLst>
          </p:cNvPr>
          <p:cNvSpPr txBox="1"/>
          <p:nvPr/>
        </p:nvSpPr>
        <p:spPr>
          <a:xfrm>
            <a:off x="6022231" y="1962938"/>
            <a:ext cx="2326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1003737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A13B-5E84-4AFB-DF6A-BA8138B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Argument: Scale is </a:t>
            </a:r>
            <a:r>
              <a:rPr lang="en-US" sz="3200" b="1" dirty="0"/>
              <a:t>Not </a:t>
            </a:r>
            <a:r>
              <a:rPr lang="en-US" sz="3200" dirty="0"/>
              <a:t>all You Need Because of Tail Phenomena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F2E87-7A0B-B6B8-DD5D-1688FDDD13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do you rebut this??</a:t>
            </a:r>
          </a:p>
        </p:txBody>
      </p:sp>
    </p:spTree>
    <p:extLst>
      <p:ext uri="{BB962C8B-B14F-4D97-AF65-F5344CB8AC3E}">
        <p14:creationId xmlns:p14="http://schemas.microsoft.com/office/powerpoint/2010/main" val="380094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6304-6C87-818C-8A00-173DE0A0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Fundamentally What does “Scale” Solve?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0B41-B3A3-C547-0A99-03C08377BB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/>
              <a:t>Maybe data or compute are the bottleneck.</a:t>
            </a:r>
          </a:p>
          <a:p>
            <a:endParaRPr lang="en-US" sz="2400"/>
          </a:p>
          <a:p>
            <a:r>
              <a:rPr lang="en-US" sz="2400"/>
              <a:t>If “Scale is All  You Need”, is good predictive ability* all needed for “general intelligence”? </a:t>
            </a:r>
            <a:endParaRPr lang="fa-IR" sz="2400"/>
          </a:p>
          <a:p>
            <a:pPr lvl="1"/>
            <a:r>
              <a:rPr lang="en-US" sz="2100"/>
              <a:t>(is prediction all about “prediction”?)</a:t>
            </a:r>
          </a:p>
          <a:p>
            <a:pPr marL="342900" lvl="1" indent="0">
              <a:buNone/>
            </a:pPr>
            <a:endParaRPr lang="en-US" sz="1500"/>
          </a:p>
          <a:p>
            <a:pPr marL="342900" lvl="1" indent="0">
              <a:buNone/>
            </a:pPr>
            <a:r>
              <a:rPr lang="en-US" sz="1500"/>
              <a:t>* Self-supervised models == predictive models of the world.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What about causality, planning, coordination, …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549A-D97D-21CF-A98D-1A0C2D5C6A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AF292-6E98-C035-7AEA-F1976E0EDF3D}"/>
              </a:ext>
            </a:extLst>
          </p:cNvPr>
          <p:cNvSpPr txBox="1"/>
          <p:nvPr/>
        </p:nvSpPr>
        <p:spPr>
          <a:xfrm>
            <a:off x="5778269" y="2758597"/>
            <a:ext cx="33614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>
                <a:solidFill>
                  <a:srgbClr val="C00000"/>
                </a:solidFill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44366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672FE6-0EB7-47C6-9454-2394AE4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21-D664-4735-8B04-B299546730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“Scaling” is here is here to stay for now. </a:t>
            </a:r>
          </a:p>
          <a:p>
            <a:pPr lvl="1"/>
            <a:r>
              <a:rPr lang="en-US" dirty="0"/>
              <a:t>There is plenty of data out there that we haven’t been able to use. </a:t>
            </a:r>
          </a:p>
          <a:p>
            <a:pPr lvl="1"/>
            <a:r>
              <a:rPr lang="en-US" dirty="0"/>
              <a:t>There is no sign of development in hardware technology.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long tail poses a serious challenge: </a:t>
            </a:r>
          </a:p>
          <a:p>
            <a:pPr lvl="1"/>
            <a:r>
              <a:rPr lang="en-US" dirty="0"/>
              <a:t>It’s possible that scaling will continue to yield gains in the long-tail, but unlike to solve it. </a:t>
            </a:r>
          </a:p>
          <a:p>
            <a:pPr lvl="1"/>
            <a:r>
              <a:rPr lang="en-US" dirty="0"/>
              <a:t>It is unclear if there are better ways of solving long tail phenomena.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Unclear “scale” can say about other aspect of intelligence </a:t>
            </a:r>
          </a:p>
          <a:p>
            <a:pPr lvl="1"/>
            <a:r>
              <a:rPr lang="en-US" dirty="0"/>
              <a:t>coordination, cooperation, communication,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398C-3D15-350B-6B25-A0B15C1469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3775" y="6497638"/>
            <a:ext cx="530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48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Language Models: 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Scaling laws for computational cost of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Optimal scaling of model size and pre-training data </a:t>
            </a:r>
          </a:p>
          <a:p>
            <a:pPr>
              <a:buFont typeface="+mj-lt"/>
              <a:buAutoNum type="arabicPeriod"/>
            </a:pPr>
            <a:r>
              <a:rPr lang="en-US" dirty="0"/>
              <a:t>Why didn’t we scale earlier? </a:t>
            </a:r>
          </a:p>
          <a:p>
            <a:pPr>
              <a:buFont typeface="+mj-lt"/>
              <a:buAutoNum type="arabicPeriod"/>
            </a:pPr>
            <a:r>
              <a:rPr lang="en-US" dirty="0"/>
              <a:t>Is scale all you need? A discussion.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Chapter goal: </a:t>
            </a:r>
            <a:r>
              <a:rPr lang="en-US" dirty="0"/>
              <a:t>Getting familiar with various ideas related to “scaling”.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17CB-8C47-D74E-123C-8FB8B069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E86DA-314D-9B23-2D26-E16AF2F271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https://www.cs.princeton.edu/courses/archive/fall22/cos597G/lectures/lec12.pdf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https://arxiv.org/pdf/2109.05472.pdf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https://www.deep-kondah.com/scaling-large-language-models/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https://arxiv.org/pdf/1712.00409.pdf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https://www.cirm-math.fr/RepOrga/2551/Slides/Mensch.pdf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https://ai.google/static/documents/palm2techreport.pdf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https://arxiv.org/pdf/2205.05198.pdf</a:t>
            </a:r>
            <a:r>
              <a:rPr lang="en-US" dirty="0"/>
              <a:t> </a:t>
            </a:r>
          </a:p>
          <a:p>
            <a:r>
              <a:rPr lang="en-US" dirty="0">
                <a:hlinkClick r:id="rId9"/>
              </a:rPr>
              <a:t>https://www.nextbigfuture.com/2023/05/more-ai-breakthroughs-and-reaching-agi.html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https://members.loria.fr/CGardent/publis/thesis-lescao-2023.pdf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https://arxiv.org/pdf/2309.08520.pdf</a:t>
            </a:r>
            <a:r>
              <a:rPr lang="en-US" dirty="0"/>
              <a:t> </a:t>
            </a:r>
          </a:p>
          <a:p>
            <a:r>
              <a:rPr lang="en-US" dirty="0">
                <a:hlinkClick r:id="rId12"/>
              </a:rPr>
              <a:t>https://www.lesswrong.com/posts/fnjKpBoWJXcSDwhZk/what-s-the-backward-forward-flop-ratio-for-neural-networks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3936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758E-1C6B-11A5-BCB9-E4ABA757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costs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153E4-ADB3-89CF-5593-9B6F88CD62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B2BCE8F-FFFD-461F-5784-B1335510C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4918"/>
            <a:ext cx="7772400" cy="393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839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C3DE-FA1D-EC67-98DF-E209552A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Scaling Does NOT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3681-6398-4E5C-A7B9-35FE311F3E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https://arxiv.org/pdf/2306.09479.pdf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1375088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12304</TotalTime>
  <Words>4757</Words>
  <Application>Microsoft Macintosh PowerPoint</Application>
  <PresentationFormat>On-screen Show (16:9)</PresentationFormat>
  <Paragraphs>608</Paragraphs>
  <Slides>92</Slides>
  <Notes>4</Notes>
  <HiddenSlides>10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92</vt:i4>
      </vt:variant>
    </vt:vector>
  </HeadingPairs>
  <TitlesOfParts>
    <vt:vector size="112" baseType="lpstr">
      <vt:lpstr>Arial</vt:lpstr>
      <vt:lpstr>Corbel</vt:lpstr>
      <vt:lpstr>Roboto</vt:lpstr>
      <vt:lpstr>Courier New</vt:lpstr>
      <vt:lpstr>Cambria Math</vt:lpstr>
      <vt:lpstr>Calibri</vt:lpstr>
      <vt:lpstr>Consolas</vt:lpstr>
      <vt:lpstr>Tahoma</vt:lpstr>
      <vt:lpstr>Times</vt:lpstr>
      <vt:lpstr>MS PGothic</vt:lpstr>
      <vt:lpstr>Arial MT</vt:lpstr>
      <vt:lpstr>Wingdings</vt:lpstr>
      <vt:lpstr>Source Serif Pro</vt:lpstr>
      <vt:lpstr>Source Sans Pro</vt:lpstr>
      <vt:lpstr>Lato</vt:lpstr>
      <vt:lpstr>Times New Roman</vt:lpstr>
      <vt:lpstr>EP Presentation Theme - Simple</vt:lpstr>
      <vt:lpstr>1_EP Presentation Theme - Fancy</vt:lpstr>
      <vt:lpstr>2_EP Presentation Theme - Special</vt:lpstr>
      <vt:lpstr>1_EP Presentation Theme - Simple</vt:lpstr>
      <vt:lpstr>📈 Scaling Language Models</vt:lpstr>
      <vt:lpstr>Scaling model size </vt:lpstr>
      <vt:lpstr>Model Size vs. Accuracy</vt:lpstr>
      <vt:lpstr>Large Language Models Exhibit “Emergent” Abilities</vt:lpstr>
      <vt:lpstr>“More is Different”</vt:lpstr>
      <vt:lpstr>What is “Scaling”? </vt:lpstr>
      <vt:lpstr>Constraints of Real World </vt:lpstr>
      <vt:lpstr>Scaling Laws</vt:lpstr>
      <vt:lpstr>Scaling Language Models: Chapter Plan </vt:lpstr>
      <vt:lpstr>PowerPoint Presentation</vt:lpstr>
      <vt:lpstr>PowerPoint Presentation</vt:lpstr>
      <vt:lpstr>FLOPS</vt:lpstr>
      <vt:lpstr>FLOPS: Matrix Multiplication</vt:lpstr>
      <vt:lpstr>FLOPS: Matrix Multiplication</vt:lpstr>
      <vt:lpstr>FLOPS: Matrix Multiplication: Backward</vt:lpstr>
      <vt:lpstr>FLOPS: Matrix Multiplication: Backward</vt:lpstr>
      <vt:lpstr>FLOPS: Matrix Multiplication: Altogether</vt:lpstr>
      <vt:lpstr>PowerPoint Presentation</vt:lpstr>
      <vt:lpstr>Transformer FLOPs: The Quick Estimate</vt:lpstr>
      <vt:lpstr>Transformer FLOPs: The Quick Estimate</vt:lpstr>
      <vt:lpstr>Transformer FLOPs: The Quick Estimate</vt:lpstr>
      <vt:lpstr>TBD</vt:lpstr>
      <vt:lpstr>Transformer Parameter Count</vt:lpstr>
      <vt:lpstr>Transformer Parameter Count</vt:lpstr>
      <vt:lpstr>Transformer Parameter Count</vt:lpstr>
      <vt:lpstr>Estimating training time</vt:lpstr>
      <vt:lpstr>Estimating training time</vt:lpstr>
      <vt:lpstr>Estimating training time</vt:lpstr>
      <vt:lpstr>Factors We Did Not Consider</vt:lpstr>
      <vt:lpstr>Measuring FLOPS Empirically </vt:lpstr>
      <vt:lpstr>Measuring FLOPS Empirically </vt:lpstr>
      <vt:lpstr>Summary </vt:lpstr>
      <vt:lpstr>PowerPoint Presentation</vt:lpstr>
      <vt:lpstr>Optimal Scaling </vt:lpstr>
      <vt:lpstr>Scaling </vt:lpstr>
      <vt:lpstr>Scaling</vt:lpstr>
      <vt:lpstr>Scaling - Optimal Model Size</vt:lpstr>
      <vt:lpstr>Scaling - Optimal Model Size</vt:lpstr>
      <vt:lpstr>Scaling - Optimal Model Size</vt:lpstr>
      <vt:lpstr>Scaling Laws of Kaplan et. al., 2020</vt:lpstr>
      <vt:lpstr>Scaling Laws of Kaplan et. al., 2020</vt:lpstr>
      <vt:lpstr>Terminology: Power law vs exponential</vt:lpstr>
      <vt:lpstr>Scaling Laws of Kaplan et. al., 2020</vt:lpstr>
      <vt:lpstr>Scaling Laws: Kaplan et al. </vt:lpstr>
      <vt:lpstr>Recap: Scaling Laws (Kaplan et al.) </vt:lpstr>
      <vt:lpstr>Implications of Scaling Laws (Kaplan et al.)</vt:lpstr>
      <vt:lpstr>However …</vt:lpstr>
      <vt:lpstr>Scaling Laws: Hoﬀmann et al. </vt:lpstr>
      <vt:lpstr>Scaling - Kaplan et al. vs. Hoﬀmann et al.</vt:lpstr>
      <vt:lpstr>Scaling - Kaplan et al. vs. Hoﬀmann et al.</vt:lpstr>
      <vt:lpstr>Scaling Laws: Hoﬀmann et al. </vt:lpstr>
      <vt:lpstr>Recap</vt:lpstr>
      <vt:lpstr>A Word of Caution</vt:lpstr>
      <vt:lpstr>More Recently … </vt:lpstr>
      <vt:lpstr>Data Quality Matters </vt:lpstr>
      <vt:lpstr>Data-Constrained Scaling Laws </vt:lpstr>
      <vt:lpstr>Summary</vt:lpstr>
      <vt:lpstr>PowerPoint Presentation</vt:lpstr>
      <vt:lpstr>The Old Wisdom: Optimizing Model Capacity</vt:lpstr>
      <vt:lpstr>The Old Wisdom: Optimizing Model Capacity</vt:lpstr>
      <vt:lpstr>The Old Wisdom: Optimizing Model Capacity</vt:lpstr>
      <vt:lpstr>The Old Wisdom: Optimizing Model Capacity</vt:lpstr>
      <vt:lpstr>The Old Wisdom: Optimizing Model Capacity</vt:lpstr>
      <vt:lpstr>Harmless Interpolation for Large Models</vt:lpstr>
      <vt:lpstr>Harmless Interpolation for Large Models</vt:lpstr>
      <vt:lpstr>There Were Empirical Evidence </vt:lpstr>
      <vt:lpstr>There Were Empirical Evidence </vt:lpstr>
      <vt:lpstr>PowerPoint Presentation</vt:lpstr>
      <vt:lpstr>Summary</vt:lpstr>
      <vt:lpstr>PowerPoint Presentation</vt:lpstr>
      <vt:lpstr>Is Scale All We Need? </vt:lpstr>
      <vt:lpstr>Is Scale All We Need? </vt:lpstr>
      <vt:lpstr>Is Scale All We Need? </vt:lpstr>
      <vt:lpstr>Argument: Not Enough Compute</vt:lpstr>
      <vt:lpstr>Rebutting “Not Enough Compute”</vt:lpstr>
      <vt:lpstr>Argument: Not Enough Data</vt:lpstr>
      <vt:lpstr>Rebutting “Not Enough Data” </vt:lpstr>
      <vt:lpstr>Rebutting “Not Enough Data” (2)</vt:lpstr>
      <vt:lpstr>Rebutting “Not Enough Data” (3)</vt:lpstr>
      <vt:lpstr>Argument: Scale is Not all You Need Because of Tail Phenomena </vt:lpstr>
      <vt:lpstr>Argument: Scale is Not all You Need Because of Tail Phenomena </vt:lpstr>
      <vt:lpstr>Argument: Scale is Not all You Need Because of Tail Phenomena </vt:lpstr>
      <vt:lpstr>Argument: Scale is Not all You Need Because of Tail Phenomena </vt:lpstr>
      <vt:lpstr>Argument: Scale is Not all You Need Because of Tail Phenomena </vt:lpstr>
      <vt:lpstr>PowerPoint Presentation</vt:lpstr>
      <vt:lpstr>Argument: Scale is Not all You Need Because of Tail Phenomena </vt:lpstr>
      <vt:lpstr>Argument: Scale is Not all You Need Because of Tail Phenomena </vt:lpstr>
      <vt:lpstr>Fundamentally What does “Scale” Solve? </vt:lpstr>
      <vt:lpstr>Summary</vt:lpstr>
      <vt:lpstr>PowerPoint Presentation</vt:lpstr>
      <vt:lpstr>Scaling costs </vt:lpstr>
      <vt:lpstr>When Scaling Does NOT 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24</cp:revision>
  <cp:lastPrinted>2024-04-16T14:40:12Z</cp:lastPrinted>
  <dcterms:modified xsi:type="dcterms:W3CDTF">2024-04-16T14:40:38Z</dcterms:modified>
</cp:coreProperties>
</file>